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9"/>
  </p:notesMasterIdLst>
  <p:sldIdLst>
    <p:sldId id="256" r:id="rId2"/>
    <p:sldId id="259" r:id="rId3"/>
    <p:sldId id="260" r:id="rId4"/>
    <p:sldId id="261" r:id="rId5"/>
    <p:sldId id="257" r:id="rId6"/>
    <p:sldId id="262" r:id="rId7"/>
    <p:sldId id="264" r:id="rId8"/>
    <p:sldId id="265" r:id="rId9"/>
    <p:sldId id="266" r:id="rId10"/>
    <p:sldId id="268" r:id="rId11"/>
    <p:sldId id="274" r:id="rId12"/>
    <p:sldId id="267" r:id="rId13"/>
    <p:sldId id="269" r:id="rId14"/>
    <p:sldId id="271" r:id="rId15"/>
    <p:sldId id="272" r:id="rId16"/>
    <p:sldId id="273" r:id="rId17"/>
    <p:sldId id="270" r:id="rId18"/>
  </p:sldIdLst>
  <p:sldSz cx="9144000" cy="5143500" type="screen16x9"/>
  <p:notesSz cx="6858000" cy="9144000"/>
  <p:embeddedFontLst>
    <p:embeddedFont>
      <p:font typeface="Alegreya" pitchFamily="2" charset="0"/>
      <p:regular r:id="rId20"/>
      <p:bold r:id="rId21"/>
      <p:italic r:id="rId22"/>
      <p:boldItalic r:id="rId23"/>
    </p:embeddedFont>
    <p:embeddedFont>
      <p:font typeface="Amatic SC" pitchFamily="2" charset="-79"/>
      <p:regular r:id="rId24"/>
      <p:bold r:id="rId25"/>
    </p:embeddedFont>
    <p:embeddedFont>
      <p:font typeface="Avenir Roman" panose="02000503020000020003" pitchFamily="2" charset="0"/>
      <p:regular r:id="rId26"/>
      <p:bold r:id="rId27"/>
      <p:italic r:id="rId28"/>
      <p:boldItalic r:id="rId29"/>
    </p:embeddedFont>
    <p:embeddedFont>
      <p:font typeface="Caveat" pitchFamily="2" charset="77"/>
      <p:regular r:id="rId30"/>
      <p:bold r:id="rId31"/>
    </p:embeddedFont>
    <p:embeddedFont>
      <p:font typeface="DIN Condensed" pitchFamily="2" charset="0"/>
      <p:bold r:id="rId32"/>
    </p:embeddedFont>
    <p:embeddedFont>
      <p:font typeface="Economica" panose="02000506040000020004" pitchFamily="2" charset="77"/>
      <p:regular r:id="rId33"/>
      <p:bold r:id="rId34"/>
      <p:italic r:id="rId35"/>
      <p:boldItalic r:id="rId36"/>
    </p:embeddedFont>
    <p:embeddedFont>
      <p:font typeface="Muli" pitchFamily="2" charset="77"/>
      <p:regular r:id="rId37"/>
      <p:bold r:id="rId38"/>
      <p:italic r:id="rId39"/>
      <p:boldItalic r:id="rId40"/>
    </p:embeddedFont>
    <p:embeddedFont>
      <p:font typeface="Muli ExtraLight" pitchFamily="2" charset="77"/>
      <p:regular r:id="rId41"/>
      <p:italic r:id="rId42"/>
    </p:embeddedFont>
    <p:embeddedFont>
      <p:font typeface="Muli SemiBold" pitchFamily="2" charset="77"/>
      <p:regular r:id="rId43"/>
      <p:bold r:id="rId44"/>
      <p:italic r:id="rId45"/>
      <p:boldItalic r:id="rId46"/>
    </p:embeddedFont>
    <p:embeddedFont>
      <p:font typeface="Source Code Pro" panose="020B0509030403020204" pitchFamily="49" charset="77"/>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FA00"/>
    <a:srgbClr val="20B743"/>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1"/>
    <p:restoredTop sz="94759"/>
  </p:normalViewPr>
  <p:slideViewPr>
    <p:cSldViewPr snapToGrid="0">
      <p:cViewPr varScale="1">
        <p:scale>
          <a:sx n="159" d="100"/>
          <a:sy n="159" d="100"/>
        </p:scale>
        <p:origin x="296"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c6f5903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c6f590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6cb506b4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6cb506b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6cb506b4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6cb506b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655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6cb506b4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6cb506b4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cb506b4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6cb506b4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6cb506b4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6cb506b4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524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6cb506b4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6cb506b4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97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6cb506b4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6cb506b4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064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6b23dd17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6b23dd17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59039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59039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6b23dd17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6b23dd17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6f59039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6f59039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5903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5903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6f59039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6f59039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6f5903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6f5903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6cb506b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6cb506b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6cb506b4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6cb506b4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B743"/>
        </a:solidFill>
        <a:effectLst/>
      </p:bgPr>
    </p:bg>
    <p:spTree>
      <p:nvGrpSpPr>
        <p:cNvPr id="1" name="Shape 55"/>
        <p:cNvGrpSpPr/>
        <p:nvPr/>
      </p:nvGrpSpPr>
      <p:grpSpPr>
        <a:xfrm>
          <a:off x="0" y="0"/>
          <a:ext cx="0" cy="0"/>
          <a:chOff x="0" y="0"/>
          <a:chExt cx="0" cy="0"/>
        </a:xfrm>
      </p:grpSpPr>
      <p:sp>
        <p:nvSpPr>
          <p:cNvPr id="56" name="Google Shape;56;p13" descr="FoodHub.sg Logo"/>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br>
              <a:rPr lang="en" sz="4000" b="0" dirty="0">
                <a:solidFill>
                  <a:schemeClr val="accent1">
                    <a:lumMod val="75000"/>
                    <a:lumOff val="25000"/>
                  </a:schemeClr>
                </a:solidFill>
                <a:latin typeface="Avenir Roman" panose="02000503020000020003" pitchFamily="2" charset="0"/>
              </a:rPr>
            </a:br>
            <a:r>
              <a:rPr lang="en" sz="4000" dirty="0">
                <a:solidFill>
                  <a:schemeClr val="accent1">
                    <a:lumMod val="75000"/>
                    <a:lumOff val="25000"/>
                  </a:schemeClr>
                </a:solidFill>
                <a:latin typeface="Muli" pitchFamily="2" charset="77"/>
              </a:rPr>
              <a:t>FoodHub.sg</a:t>
            </a:r>
            <a:endParaRPr sz="4000" dirty="0">
              <a:solidFill>
                <a:schemeClr val="accent1">
                  <a:lumMod val="75000"/>
                  <a:lumOff val="25000"/>
                </a:schemeClr>
              </a:solidFill>
              <a:latin typeface="Muli" pitchFamily="2" charset="77"/>
            </a:endParaRPr>
          </a:p>
        </p:txBody>
      </p:sp>
      <p:sp>
        <p:nvSpPr>
          <p:cNvPr id="57" name="Google Shape;57;p13"/>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solidFill>
                  <a:schemeClr val="bg1">
                    <a:lumMod val="95000"/>
                  </a:schemeClr>
                </a:solidFill>
                <a:latin typeface="Muli ExtraLight" pitchFamily="2" charset="77"/>
              </a:rPr>
              <a:t>By: </a:t>
            </a:r>
            <a:r>
              <a:rPr lang="en" dirty="0">
                <a:solidFill>
                  <a:schemeClr val="bg1">
                    <a:lumMod val="95000"/>
                  </a:schemeClr>
                </a:solidFill>
                <a:latin typeface="Muli SemiBold" pitchFamily="2" charset="77"/>
              </a:rPr>
              <a:t>Andrea, Megan, Vignesh, Zafirah</a:t>
            </a:r>
            <a:endParaRPr dirty="0">
              <a:solidFill>
                <a:schemeClr val="bg1">
                  <a:lumMod val="95000"/>
                </a:schemeClr>
              </a:solidFill>
              <a:latin typeface="Muli SemiBold" pitchFamily="2" charset="77"/>
            </a:endParaRPr>
          </a:p>
          <a:p>
            <a:pPr marL="0" lvl="0" indent="0" algn="ctr" rtl="0">
              <a:spcBef>
                <a:spcPts val="0"/>
              </a:spcBef>
              <a:spcAft>
                <a:spcPts val="0"/>
              </a:spcAft>
              <a:buNone/>
            </a:pPr>
            <a:endParaRPr dirty="0"/>
          </a:p>
        </p:txBody>
      </p:sp>
      <p:pic>
        <p:nvPicPr>
          <p:cNvPr id="4" name="Picture 3" descr="A picture containing outdoor object&#13;&#10;&#13;&#10;Description automatically generated">
            <a:extLst>
              <a:ext uri="{FF2B5EF4-FFF2-40B4-BE49-F238E27FC236}">
                <a16:creationId xmlns:a16="http://schemas.microsoft.com/office/drawing/2014/main" id="{E3841B30-E48C-2B4C-AE87-DAC9B7D1DBB3}"/>
              </a:ext>
            </a:extLst>
          </p:cNvPr>
          <p:cNvPicPr>
            <a:picLocks noChangeAspect="1"/>
          </p:cNvPicPr>
          <p:nvPr/>
        </p:nvPicPr>
        <p:blipFill>
          <a:blip r:embed="rId3"/>
          <a:stretch>
            <a:fillRect/>
          </a:stretch>
        </p:blipFill>
        <p:spPr>
          <a:xfrm>
            <a:off x="4096461" y="840932"/>
            <a:ext cx="951078" cy="896418"/>
          </a:xfrm>
          <a:prstGeom prst="rect">
            <a:avLst/>
          </a:prstGeo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5" name="Picture 4" descr="A screenshot of a social media post&#13;&#10;&#13;&#10;Description automatically generated">
            <a:extLst>
              <a:ext uri="{FF2B5EF4-FFF2-40B4-BE49-F238E27FC236}">
                <a16:creationId xmlns:a16="http://schemas.microsoft.com/office/drawing/2014/main" id="{CDA614C4-C12A-C344-B409-CE406B502101}"/>
              </a:ext>
            </a:extLst>
          </p:cNvPr>
          <p:cNvPicPr>
            <a:picLocks noChangeAspect="1"/>
          </p:cNvPicPr>
          <p:nvPr/>
        </p:nvPicPr>
        <p:blipFill>
          <a:blip r:embed="rId3"/>
          <a:stretch>
            <a:fillRect/>
          </a:stretch>
        </p:blipFill>
        <p:spPr>
          <a:xfrm>
            <a:off x="986730" y="0"/>
            <a:ext cx="7170539" cy="5143500"/>
          </a:xfrm>
          <a:prstGeom prst="rect">
            <a:avLst/>
          </a:prstGeom>
          <a:effectLst>
            <a:outerShdw blurRad="444500" sx="102000" sy="102000" algn="ctr" rotWithShape="0">
              <a:prstClr val="black">
                <a:alpha val="18000"/>
              </a:prstClr>
            </a:outerShdw>
          </a:effectLst>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4" name="Picture 3" descr="A screenshot of a computer&#13;&#10;&#13;&#10;Description automatically generated">
            <a:extLst>
              <a:ext uri="{FF2B5EF4-FFF2-40B4-BE49-F238E27FC236}">
                <a16:creationId xmlns:a16="http://schemas.microsoft.com/office/drawing/2014/main" id="{B8FFB9B7-296C-0045-850C-13EC3CBAE4DA}"/>
              </a:ext>
            </a:extLst>
          </p:cNvPr>
          <p:cNvPicPr>
            <a:picLocks noChangeAspect="1"/>
          </p:cNvPicPr>
          <p:nvPr/>
        </p:nvPicPr>
        <p:blipFill>
          <a:blip r:embed="rId3"/>
          <a:stretch>
            <a:fillRect/>
          </a:stretch>
        </p:blipFill>
        <p:spPr>
          <a:xfrm>
            <a:off x="981254" y="0"/>
            <a:ext cx="7181491" cy="5143500"/>
          </a:xfrm>
          <a:prstGeom prst="rect">
            <a:avLst/>
          </a:prstGeom>
          <a:effectLst>
            <a:outerShdw blurRad="635000" sx="102000" sy="102000" algn="ctr" rotWithShape="0">
              <a:prstClr val="black">
                <a:alpha val="35000"/>
              </a:prstClr>
            </a:outerShdw>
          </a:effectLst>
        </p:spPr>
      </p:pic>
    </p:spTree>
    <p:extLst>
      <p:ext uri="{BB962C8B-B14F-4D97-AF65-F5344CB8AC3E}">
        <p14:creationId xmlns:p14="http://schemas.microsoft.com/office/powerpoint/2010/main" val="229626110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descr="A screenshot of a cell phone&#13;&#10;&#13;&#10;Description automatically generated">
            <a:extLst>
              <a:ext uri="{FF2B5EF4-FFF2-40B4-BE49-F238E27FC236}">
                <a16:creationId xmlns:a16="http://schemas.microsoft.com/office/drawing/2014/main" id="{00A4DA03-E996-214F-B97A-3681F40EBB02}"/>
              </a:ext>
            </a:extLst>
          </p:cNvPr>
          <p:cNvPicPr>
            <a:picLocks noChangeAspect="1"/>
          </p:cNvPicPr>
          <p:nvPr/>
        </p:nvPicPr>
        <p:blipFill>
          <a:blip r:embed="rId3"/>
          <a:stretch>
            <a:fillRect/>
          </a:stretch>
        </p:blipFill>
        <p:spPr>
          <a:xfrm>
            <a:off x="-11829" y="478643"/>
            <a:ext cx="9167657" cy="4186213"/>
          </a:xfrm>
          <a:prstGeom prst="rect">
            <a:avLst/>
          </a:prstGeom>
          <a:effectLst>
            <a:outerShdw blurRad="342900" sx="102000" sy="102000" algn="ctr" rotWithShape="0">
              <a:prstClr val="black">
                <a:alpha val="16000"/>
              </a:prstClr>
            </a:outerShdw>
          </a:effectLst>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2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 name="Title 2">
            <a:extLst>
              <a:ext uri="{FF2B5EF4-FFF2-40B4-BE49-F238E27FC236}">
                <a16:creationId xmlns:a16="http://schemas.microsoft.com/office/drawing/2014/main" id="{5E229EF0-ED37-1549-ACAC-2435155C0916}"/>
              </a:ext>
            </a:extLst>
          </p:cNvPr>
          <p:cNvSpPr>
            <a:spLocks noGrp="1"/>
          </p:cNvSpPr>
          <p:nvPr>
            <p:ph type="title"/>
          </p:nvPr>
        </p:nvSpPr>
        <p:spPr/>
        <p:txBody>
          <a:bodyPr/>
          <a:lstStyle/>
          <a:p>
            <a:endParaRPr lang="en-US"/>
          </a:p>
        </p:txBody>
      </p:sp>
      <p:pic>
        <p:nvPicPr>
          <p:cNvPr id="5" name="Picture 4" descr="A screenshot of a cell phone&#13;&#10;&#13;&#10;Description automatically generated">
            <a:extLst>
              <a:ext uri="{FF2B5EF4-FFF2-40B4-BE49-F238E27FC236}">
                <a16:creationId xmlns:a16="http://schemas.microsoft.com/office/drawing/2014/main" id="{000BD5BA-2648-9540-876B-2B35F173822A}"/>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5" name="Picture 4" descr="A screenshot of a social media post&#13;&#10;&#13;&#10;Description automatically generated">
            <a:extLst>
              <a:ext uri="{FF2B5EF4-FFF2-40B4-BE49-F238E27FC236}">
                <a16:creationId xmlns:a16="http://schemas.microsoft.com/office/drawing/2014/main" id="{C06770E5-68FF-BE4E-843C-048CAA39A231}"/>
              </a:ext>
            </a:extLst>
          </p:cNvPr>
          <p:cNvPicPr>
            <a:picLocks noChangeAspect="1"/>
          </p:cNvPicPr>
          <p:nvPr/>
        </p:nvPicPr>
        <p:blipFill>
          <a:blip r:embed="rId3"/>
          <a:stretch>
            <a:fillRect/>
          </a:stretch>
        </p:blipFill>
        <p:spPr>
          <a:xfrm>
            <a:off x="924544" y="0"/>
            <a:ext cx="7294911" cy="5143500"/>
          </a:xfrm>
          <a:prstGeom prst="rect">
            <a:avLst/>
          </a:prstGeom>
          <a:effectLst>
            <a:outerShdw blurRad="419100" sx="102000" sy="102000" algn="ctr" rotWithShape="0">
              <a:prstClr val="black">
                <a:alpha val="22000"/>
              </a:prstClr>
            </a:outerShdw>
          </a:effectLst>
        </p:spPr>
      </p:pic>
    </p:spTree>
    <p:extLst>
      <p:ext uri="{BB962C8B-B14F-4D97-AF65-F5344CB8AC3E}">
        <p14:creationId xmlns:p14="http://schemas.microsoft.com/office/powerpoint/2010/main" val="374341367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6EA02400-54E7-164E-A261-E3DB9904D5FB}"/>
              </a:ext>
            </a:extLst>
          </p:cNvPr>
          <p:cNvPicPr>
            <a:picLocks noChangeAspect="1"/>
          </p:cNvPicPr>
          <p:nvPr/>
        </p:nvPicPr>
        <p:blipFill>
          <a:blip r:embed="rId3"/>
          <a:stretch>
            <a:fillRect/>
          </a:stretch>
        </p:blipFill>
        <p:spPr>
          <a:xfrm>
            <a:off x="1651045" y="0"/>
            <a:ext cx="5841910" cy="5143500"/>
          </a:xfrm>
          <a:prstGeom prst="rect">
            <a:avLst/>
          </a:prstGeom>
          <a:effectLst>
            <a:outerShdw blurRad="393700" sx="102000" sy="102000" algn="ctr" rotWithShape="0">
              <a:prstClr val="black">
                <a:alpha val="20000"/>
              </a:prstClr>
            </a:outerShdw>
          </a:effectLst>
        </p:spPr>
      </p:pic>
    </p:spTree>
    <p:extLst>
      <p:ext uri="{BB962C8B-B14F-4D97-AF65-F5344CB8AC3E}">
        <p14:creationId xmlns:p14="http://schemas.microsoft.com/office/powerpoint/2010/main" val="186554946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457B3C9D-0C11-104C-B5F6-45B75BAB6E86}"/>
              </a:ext>
            </a:extLst>
          </p:cNvPr>
          <p:cNvPicPr>
            <a:picLocks noChangeAspect="1"/>
          </p:cNvPicPr>
          <p:nvPr/>
        </p:nvPicPr>
        <p:blipFill>
          <a:blip r:embed="rId3"/>
          <a:stretch>
            <a:fillRect/>
          </a:stretch>
        </p:blipFill>
        <p:spPr>
          <a:xfrm>
            <a:off x="0" y="183646"/>
            <a:ext cx="9144000" cy="4776208"/>
          </a:xfrm>
          <a:prstGeom prst="rect">
            <a:avLst/>
          </a:prstGeom>
          <a:effectLst>
            <a:outerShdw blurRad="546100" sx="102000" sy="102000" algn="ctr" rotWithShape="0">
              <a:prstClr val="black">
                <a:alpha val="18000"/>
              </a:prstClr>
            </a:outerShdw>
          </a:effectLst>
        </p:spPr>
      </p:pic>
    </p:spTree>
    <p:extLst>
      <p:ext uri="{BB962C8B-B14F-4D97-AF65-F5344CB8AC3E}">
        <p14:creationId xmlns:p14="http://schemas.microsoft.com/office/powerpoint/2010/main" val="297593806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B743"/>
        </a:solidFill>
        <a:effectLst/>
      </p:bgPr>
    </p:bg>
    <p:spTree>
      <p:nvGrpSpPr>
        <p:cNvPr id="1" name="Shape 161"/>
        <p:cNvGrpSpPr/>
        <p:nvPr/>
      </p:nvGrpSpPr>
      <p:grpSpPr>
        <a:xfrm>
          <a:off x="0" y="0"/>
          <a:ext cx="0" cy="0"/>
          <a:chOff x="0" y="0"/>
          <a:chExt cx="0" cy="0"/>
        </a:xfrm>
      </p:grpSpPr>
      <p:sp>
        <p:nvSpPr>
          <p:cNvPr id="162" name="Google Shape;162;p27"/>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highlight>
                  <a:srgbClr val="8EFA00"/>
                </a:highlight>
                <a:latin typeface="DIN Condensed" pitchFamily="2" charset="0"/>
              </a:rPr>
              <a:t>Thank you!  </a:t>
            </a:r>
            <a:endParaRPr dirty="0">
              <a:highlight>
                <a:srgbClr val="8EFA00"/>
              </a:highlight>
              <a:latin typeface="DIN Condensed" pitchFamily="2" charset="0"/>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p:nvSpPr>
          <p:cNvPr id="76" name="Google Shape;76;p16"/>
          <p:cNvSpPr txBox="1"/>
          <p:nvPr/>
        </p:nvSpPr>
        <p:spPr>
          <a:xfrm>
            <a:off x="423325" y="3229009"/>
            <a:ext cx="8066400" cy="144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bg2">
                    <a:lumMod val="75000"/>
                  </a:schemeClr>
                </a:solidFill>
                <a:latin typeface="Muli ExtraLight" pitchFamily="2" charset="77"/>
                <a:ea typeface="Amatic SC"/>
                <a:cs typeface="Amatic SC"/>
                <a:sym typeface="Amatic SC"/>
              </a:rPr>
              <a:t>A new mother who’s trying to get back into shape but finds exercising to be hard due to the strain child birth put on her body. She tries to diet using a dieting app but isn’t seeing a big difference because dieting apps just predict the amount of calories the user is intaking and unfortunately, the app guessed wrong most of the time resulting in the mother intaking a higher amount of calories than she should.</a:t>
            </a:r>
            <a:endParaRPr dirty="0">
              <a:solidFill>
                <a:schemeClr val="bg2">
                  <a:lumMod val="75000"/>
                </a:schemeClr>
              </a:solidFill>
              <a:latin typeface="Muli ExtraLight" pitchFamily="2" charset="77"/>
              <a:ea typeface="Amatic SC"/>
              <a:cs typeface="Amatic SC"/>
              <a:sym typeface="Amatic SC"/>
            </a:endParaRPr>
          </a:p>
        </p:txBody>
      </p:sp>
      <p:sp>
        <p:nvSpPr>
          <p:cNvPr id="77" name="Google Shape;77;p16"/>
          <p:cNvSpPr txBox="1"/>
          <p:nvPr/>
        </p:nvSpPr>
        <p:spPr>
          <a:xfrm>
            <a:off x="423325" y="1528545"/>
            <a:ext cx="8066400" cy="133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bg2">
                    <a:lumMod val="75000"/>
                  </a:schemeClr>
                </a:solidFill>
                <a:latin typeface="Muli ExtraLight" pitchFamily="2" charset="77"/>
                <a:ea typeface="Economica"/>
                <a:cs typeface="Economica"/>
                <a:sym typeface="Economica"/>
              </a:rPr>
              <a:t>A busy adult who tries to break out of their sedentary lifestyle by exercising and dieting but quits calorie counting because it seemed like a lot of time and effort to track, so they stuck to just exercising but isn’t seeing the expected difference in their BMI. As a result, they are close to quitting pursuing a healthy lifestyle altogether and becoming sedentary again.</a:t>
            </a:r>
            <a:endParaRPr dirty="0">
              <a:solidFill>
                <a:schemeClr val="bg2">
                  <a:lumMod val="75000"/>
                </a:schemeClr>
              </a:solidFill>
              <a:latin typeface="Muli ExtraLight" pitchFamily="2" charset="77"/>
              <a:ea typeface="Economica"/>
              <a:cs typeface="Economica"/>
              <a:sym typeface="Economica"/>
            </a:endParaRPr>
          </a:p>
        </p:txBody>
      </p:sp>
      <p:sp>
        <p:nvSpPr>
          <p:cNvPr id="7" name="TextBox 6">
            <a:extLst>
              <a:ext uri="{FF2B5EF4-FFF2-40B4-BE49-F238E27FC236}">
                <a16:creationId xmlns:a16="http://schemas.microsoft.com/office/drawing/2014/main" id="{B4064F02-D187-044A-9788-06F3C9D1EA23}"/>
              </a:ext>
            </a:extLst>
          </p:cNvPr>
          <p:cNvSpPr txBox="1"/>
          <p:nvPr/>
        </p:nvSpPr>
        <p:spPr>
          <a:xfrm>
            <a:off x="423325" y="515850"/>
            <a:ext cx="3813291" cy="646331"/>
          </a:xfrm>
          <a:prstGeom prst="rect">
            <a:avLst/>
          </a:prstGeom>
          <a:noFill/>
        </p:spPr>
        <p:txBody>
          <a:bodyPr wrap="square" rtlCol="0">
            <a:spAutoFit/>
          </a:bodyPr>
          <a:lstStyle/>
          <a:p>
            <a:r>
              <a:rPr lang="en-US" sz="3600" dirty="0">
                <a:solidFill>
                  <a:schemeClr val="bg2">
                    <a:lumMod val="75000"/>
                  </a:schemeClr>
                </a:solidFill>
                <a:highlight>
                  <a:srgbClr val="8EFA00"/>
                </a:highlight>
                <a:latin typeface="DIN Condensed" pitchFamily="2" charset="0"/>
              </a:rPr>
              <a:t>User Stories</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sp>
        <p:nvSpPr>
          <p:cNvPr id="82" name="Google Shape;82;p17"/>
          <p:cNvSpPr txBox="1"/>
          <p:nvPr/>
        </p:nvSpPr>
        <p:spPr>
          <a:xfrm>
            <a:off x="422378" y="2138173"/>
            <a:ext cx="8231400" cy="121979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bg2">
                    <a:lumMod val="75000"/>
                  </a:schemeClr>
                </a:solidFill>
                <a:latin typeface="Muli ExtraLight" pitchFamily="2" charset="77"/>
                <a:ea typeface="Economica"/>
                <a:cs typeface="Economica"/>
                <a:sym typeface="Economica"/>
              </a:rPr>
              <a:t>A person who works during the night, who snacks often while he is working. Due to the </a:t>
            </a:r>
            <a:r>
              <a:rPr lang="en" dirty="0" err="1">
                <a:solidFill>
                  <a:schemeClr val="bg2">
                    <a:lumMod val="75000"/>
                  </a:schemeClr>
                </a:solidFill>
                <a:latin typeface="Muli ExtraLight" pitchFamily="2" charset="77"/>
                <a:ea typeface="Economica"/>
                <a:cs typeface="Economica"/>
                <a:sym typeface="Economica"/>
              </a:rPr>
              <a:t>addictiv</a:t>
            </a:r>
            <a:r>
              <a:rPr lang="en-SG" dirty="0">
                <a:solidFill>
                  <a:schemeClr val="bg2">
                    <a:lumMod val="75000"/>
                  </a:schemeClr>
                </a:solidFill>
                <a:latin typeface="Muli ExtraLight" pitchFamily="2" charset="77"/>
                <a:ea typeface="Economica"/>
                <a:cs typeface="Economica"/>
                <a:sym typeface="Economica"/>
              </a:rPr>
              <a:t>e nature</a:t>
            </a:r>
            <a:r>
              <a:rPr lang="en" dirty="0">
                <a:solidFill>
                  <a:schemeClr val="bg2">
                    <a:lumMod val="75000"/>
                  </a:schemeClr>
                </a:solidFill>
                <a:latin typeface="Muli ExtraLight" pitchFamily="2" charset="77"/>
                <a:ea typeface="Economica"/>
                <a:cs typeface="Economica"/>
                <a:sym typeface="Economica"/>
              </a:rPr>
              <a:t> of those snacks, he often intakes more than thousands of calories without even </a:t>
            </a:r>
            <a:r>
              <a:rPr lang="en" dirty="0" err="1">
                <a:solidFill>
                  <a:schemeClr val="bg2">
                    <a:lumMod val="75000"/>
                  </a:schemeClr>
                </a:solidFill>
                <a:latin typeface="Muli ExtraLight" pitchFamily="2" charset="77"/>
                <a:ea typeface="Economica"/>
                <a:cs typeface="Economica"/>
                <a:sym typeface="Economica"/>
              </a:rPr>
              <a:t>reali</a:t>
            </a:r>
            <a:r>
              <a:rPr lang="en-SG" dirty="0">
                <a:solidFill>
                  <a:schemeClr val="bg2">
                    <a:lumMod val="75000"/>
                  </a:schemeClr>
                </a:solidFill>
                <a:latin typeface="Muli ExtraLight" pitchFamily="2" charset="77"/>
                <a:ea typeface="Economica"/>
                <a:cs typeface="Economica"/>
                <a:sym typeface="Economica"/>
              </a:rPr>
              <a:t>sing it! He wants an easy way to track whatever he eats accurately.</a:t>
            </a:r>
            <a:endParaRPr dirty="0">
              <a:solidFill>
                <a:schemeClr val="bg2">
                  <a:lumMod val="75000"/>
                </a:schemeClr>
              </a:solidFill>
              <a:latin typeface="Muli ExtraLight" pitchFamily="2" charset="77"/>
              <a:ea typeface="Economica"/>
              <a:cs typeface="Economica"/>
              <a:sym typeface="Economica"/>
            </a:endParaRPr>
          </a:p>
        </p:txBody>
      </p:sp>
      <p:sp>
        <p:nvSpPr>
          <p:cNvPr id="83" name="Google Shape;83;p17"/>
          <p:cNvSpPr txBox="1"/>
          <p:nvPr/>
        </p:nvSpPr>
        <p:spPr>
          <a:xfrm>
            <a:off x="418050" y="2924386"/>
            <a:ext cx="7877700" cy="207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bg2">
                    <a:lumMod val="75000"/>
                  </a:schemeClr>
                </a:solidFill>
                <a:latin typeface="Muli ExtraLight" pitchFamily="2" charset="77"/>
                <a:ea typeface="Economica"/>
                <a:cs typeface="Economica"/>
                <a:sym typeface="Economica"/>
              </a:rPr>
              <a:t>A super fan obsessed with a K-pop group who’s trying to follow their un</a:t>
            </a:r>
            <a:r>
              <a:rPr lang="en-SG" dirty="0">
                <a:solidFill>
                  <a:schemeClr val="bg2">
                    <a:lumMod val="75000"/>
                  </a:schemeClr>
                </a:solidFill>
                <a:latin typeface="Muli ExtraLight" pitchFamily="2" charset="77"/>
                <a:ea typeface="Economica"/>
                <a:cs typeface="Economica"/>
                <a:sym typeface="Economica"/>
              </a:rPr>
              <a:t>n</a:t>
            </a:r>
            <a:r>
              <a:rPr lang="en" dirty="0" err="1">
                <a:solidFill>
                  <a:schemeClr val="bg2">
                    <a:lumMod val="75000"/>
                  </a:schemeClr>
                </a:solidFill>
                <a:latin typeface="Muli ExtraLight" pitchFamily="2" charset="77"/>
                <a:ea typeface="Economica"/>
                <a:cs typeface="Economica"/>
                <a:sym typeface="Economica"/>
              </a:rPr>
              <a:t>atural</a:t>
            </a:r>
            <a:r>
              <a:rPr lang="en" dirty="0">
                <a:solidFill>
                  <a:schemeClr val="bg2">
                    <a:lumMod val="75000"/>
                  </a:schemeClr>
                </a:solidFill>
                <a:latin typeface="Muli ExtraLight" pitchFamily="2" charset="77"/>
                <a:ea typeface="Economica"/>
                <a:cs typeface="Economica"/>
                <a:sym typeface="Economica"/>
              </a:rPr>
              <a:t> body standards. He has resorted to using diet pills, fast weight loss diet plans without researching them. Hoping to achieve his ideal body, he ends up getting admitted to a hospital because of how ill-suited the diet plan was to his body.</a:t>
            </a:r>
            <a:endParaRPr dirty="0">
              <a:solidFill>
                <a:schemeClr val="bg2">
                  <a:lumMod val="75000"/>
                </a:schemeClr>
              </a:solidFill>
              <a:latin typeface="Muli ExtraLight" pitchFamily="2" charset="77"/>
              <a:ea typeface="Economica"/>
              <a:cs typeface="Economica"/>
              <a:sym typeface="Economica"/>
            </a:endParaRPr>
          </a:p>
        </p:txBody>
      </p:sp>
      <p:sp>
        <p:nvSpPr>
          <p:cNvPr id="4" name="TextBox 3">
            <a:extLst>
              <a:ext uri="{FF2B5EF4-FFF2-40B4-BE49-F238E27FC236}">
                <a16:creationId xmlns:a16="http://schemas.microsoft.com/office/drawing/2014/main" id="{B8A9716D-36AE-4F45-BDFA-B2A607E4BE8C}"/>
              </a:ext>
            </a:extLst>
          </p:cNvPr>
          <p:cNvSpPr txBox="1"/>
          <p:nvPr/>
        </p:nvSpPr>
        <p:spPr>
          <a:xfrm>
            <a:off x="418050" y="494276"/>
            <a:ext cx="3813291" cy="646331"/>
          </a:xfrm>
          <a:prstGeom prst="rect">
            <a:avLst/>
          </a:prstGeom>
          <a:noFill/>
        </p:spPr>
        <p:txBody>
          <a:bodyPr wrap="square" rtlCol="0">
            <a:spAutoFit/>
          </a:bodyPr>
          <a:lstStyle/>
          <a:p>
            <a:r>
              <a:rPr lang="en-US" sz="3600" dirty="0">
                <a:solidFill>
                  <a:schemeClr val="bg2">
                    <a:lumMod val="75000"/>
                  </a:schemeClr>
                </a:solidFill>
                <a:highlight>
                  <a:srgbClr val="8EFA00"/>
                </a:highlight>
                <a:latin typeface="DIN Condensed" pitchFamily="2" charset="0"/>
              </a:rPr>
              <a:t>User Stories</a:t>
            </a:r>
          </a:p>
        </p:txBody>
      </p:sp>
      <p:sp>
        <p:nvSpPr>
          <p:cNvPr id="10" name="Google Shape;82;p17">
            <a:extLst>
              <a:ext uri="{FF2B5EF4-FFF2-40B4-BE49-F238E27FC236}">
                <a16:creationId xmlns:a16="http://schemas.microsoft.com/office/drawing/2014/main" id="{EEBA9985-4736-D945-A84D-BF895CA52A6D}"/>
              </a:ext>
            </a:extLst>
          </p:cNvPr>
          <p:cNvSpPr txBox="1"/>
          <p:nvPr/>
        </p:nvSpPr>
        <p:spPr>
          <a:xfrm>
            <a:off x="418050" y="898650"/>
            <a:ext cx="8231400" cy="1673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dirty="0">
                <a:solidFill>
                  <a:schemeClr val="bg2">
                    <a:lumMod val="75000"/>
                  </a:schemeClr>
                </a:solidFill>
                <a:latin typeface="Muli ExtraLight" pitchFamily="2" charset="77"/>
                <a:ea typeface="Economica"/>
                <a:cs typeface="Economica"/>
                <a:sym typeface="Economica"/>
              </a:rPr>
              <a:t>A teenager who tries dieting but ends up giving up because of the daunting amount of variables to keep track of. She now faces the risk of having several morbid health conditions.</a:t>
            </a:r>
            <a:endParaRPr dirty="0">
              <a:solidFill>
                <a:schemeClr val="bg2">
                  <a:lumMod val="75000"/>
                </a:schemeClr>
              </a:solidFill>
              <a:latin typeface="Muli ExtraLight" pitchFamily="2" charset="77"/>
              <a:ea typeface="Economica"/>
              <a:cs typeface="Economica"/>
              <a:sym typeface="Economica"/>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8"/>
          <p:cNvCxnSpPr/>
          <p:nvPr/>
        </p:nvCxnSpPr>
        <p:spPr>
          <a:xfrm>
            <a:off x="47625" y="27963"/>
            <a:ext cx="9139800" cy="5127900"/>
          </a:xfrm>
          <a:prstGeom prst="straightConnector1">
            <a:avLst/>
          </a:prstGeom>
          <a:noFill/>
          <a:ln w="9525" cap="flat" cmpd="sng">
            <a:solidFill>
              <a:schemeClr val="dk2"/>
            </a:solidFill>
            <a:prstDash val="solid"/>
            <a:round/>
            <a:headEnd type="none" w="med" len="med"/>
            <a:tailEnd type="none" w="med" len="med"/>
          </a:ln>
        </p:spPr>
      </p:cxnSp>
      <p:cxnSp>
        <p:nvCxnSpPr>
          <p:cNvPr id="89" name="Google Shape;89;p18"/>
          <p:cNvCxnSpPr/>
          <p:nvPr/>
        </p:nvCxnSpPr>
        <p:spPr>
          <a:xfrm rot="10800000" flipH="1">
            <a:off x="25" y="475"/>
            <a:ext cx="9139800" cy="5133900"/>
          </a:xfrm>
          <a:prstGeom prst="straightConnector1">
            <a:avLst/>
          </a:prstGeom>
          <a:noFill/>
          <a:ln w="9525" cap="flat" cmpd="sng">
            <a:solidFill>
              <a:schemeClr val="dk2"/>
            </a:solidFill>
            <a:prstDash val="solid"/>
            <a:round/>
            <a:headEnd type="none" w="med" len="med"/>
            <a:tailEnd type="none" w="med" len="med"/>
          </a:ln>
        </p:spPr>
      </p:cxnSp>
      <p:sp>
        <p:nvSpPr>
          <p:cNvPr id="91" name="Google Shape;91;p18"/>
          <p:cNvSpPr txBox="1"/>
          <p:nvPr/>
        </p:nvSpPr>
        <p:spPr>
          <a:xfrm>
            <a:off x="4153975" y="1778675"/>
            <a:ext cx="831900" cy="4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bg2">
                    <a:lumMod val="75000"/>
                  </a:schemeClr>
                </a:solidFill>
              </a:rPr>
              <a:t>Think</a:t>
            </a:r>
            <a:endParaRPr sz="1800">
              <a:solidFill>
                <a:schemeClr val="bg2">
                  <a:lumMod val="75000"/>
                </a:schemeClr>
              </a:solidFill>
            </a:endParaRPr>
          </a:p>
        </p:txBody>
      </p:sp>
      <p:sp>
        <p:nvSpPr>
          <p:cNvPr id="92" name="Google Shape;92;p18"/>
          <p:cNvSpPr txBox="1"/>
          <p:nvPr/>
        </p:nvSpPr>
        <p:spPr>
          <a:xfrm>
            <a:off x="5191450" y="2359750"/>
            <a:ext cx="650100" cy="4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bg2">
                    <a:lumMod val="75000"/>
                  </a:schemeClr>
                </a:solidFill>
              </a:rPr>
              <a:t>Feel</a:t>
            </a:r>
            <a:endParaRPr sz="1800" dirty="0">
              <a:solidFill>
                <a:schemeClr val="bg2">
                  <a:lumMod val="75000"/>
                </a:schemeClr>
              </a:solidFill>
            </a:endParaRPr>
          </a:p>
        </p:txBody>
      </p:sp>
      <p:sp>
        <p:nvSpPr>
          <p:cNvPr id="93" name="Google Shape;93;p18"/>
          <p:cNvSpPr txBox="1"/>
          <p:nvPr/>
        </p:nvSpPr>
        <p:spPr>
          <a:xfrm>
            <a:off x="4316575" y="2964150"/>
            <a:ext cx="506700" cy="4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bg2">
                    <a:lumMod val="75000"/>
                  </a:schemeClr>
                </a:solidFill>
              </a:rPr>
              <a:t>Do</a:t>
            </a:r>
            <a:endParaRPr sz="1800">
              <a:solidFill>
                <a:schemeClr val="bg2">
                  <a:lumMod val="75000"/>
                </a:schemeClr>
              </a:solidFill>
            </a:endParaRPr>
          </a:p>
        </p:txBody>
      </p:sp>
      <p:sp>
        <p:nvSpPr>
          <p:cNvPr id="94" name="Google Shape;94;p18"/>
          <p:cNvSpPr txBox="1"/>
          <p:nvPr/>
        </p:nvSpPr>
        <p:spPr>
          <a:xfrm flipH="1">
            <a:off x="3260300" y="2346925"/>
            <a:ext cx="611700" cy="4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bg2">
                    <a:lumMod val="75000"/>
                  </a:schemeClr>
                </a:solidFill>
              </a:rPr>
              <a:t>Say</a:t>
            </a:r>
            <a:endParaRPr sz="1800">
              <a:solidFill>
                <a:schemeClr val="bg2">
                  <a:lumMod val="75000"/>
                </a:schemeClr>
              </a:solidFill>
            </a:endParaRPr>
          </a:p>
        </p:txBody>
      </p:sp>
      <p:sp>
        <p:nvSpPr>
          <p:cNvPr id="96" name="Google Shape;96;p18"/>
          <p:cNvSpPr txBox="1"/>
          <p:nvPr/>
        </p:nvSpPr>
        <p:spPr>
          <a:xfrm>
            <a:off x="5639674" y="1501631"/>
            <a:ext cx="3452548" cy="2561540"/>
          </a:xfrm>
          <a:prstGeom prst="rect">
            <a:avLst/>
          </a:prstGeom>
          <a:noFill/>
          <a:ln>
            <a:noFill/>
          </a:ln>
        </p:spPr>
        <p:txBody>
          <a:bodyPr spcFirstLastPara="1" wrap="square" lIns="91425" tIns="91425" rIns="91425" bIns="91425" anchor="t" anchorCtr="0">
            <a:noAutofit/>
          </a:bodyPr>
          <a:lstStyle/>
          <a:p>
            <a:pPr marL="139700" lvl="0" algn="r" rtl="0">
              <a:spcBef>
                <a:spcPts val="0"/>
              </a:spcBef>
              <a:spcAft>
                <a:spcPts val="0"/>
              </a:spcAft>
              <a:buSzPts val="1400"/>
            </a:pPr>
            <a:r>
              <a:rPr lang="en" b="1" dirty="0">
                <a:solidFill>
                  <a:schemeClr val="bg2">
                    <a:lumMod val="75000"/>
                  </a:schemeClr>
                </a:solidFill>
                <a:latin typeface="Muli ExtraLight" pitchFamily="2" charset="77"/>
                <a:ea typeface="Amatic SC"/>
                <a:cs typeface="Amatic SC"/>
                <a:sym typeface="Amatic SC"/>
              </a:rPr>
              <a:t>Worried</a:t>
            </a:r>
            <a:r>
              <a:rPr lang="en" dirty="0">
                <a:solidFill>
                  <a:schemeClr val="bg2">
                    <a:lumMod val="75000"/>
                  </a:schemeClr>
                </a:solidFill>
                <a:latin typeface="Muli ExtraLight" pitchFamily="2" charset="77"/>
                <a:ea typeface="Amatic SC"/>
                <a:cs typeface="Amatic SC"/>
                <a:sym typeface="Amatic SC"/>
              </a:rPr>
              <a:t> as</a:t>
            </a:r>
            <a:r>
              <a:rPr lang="en" dirty="0">
                <a:solidFill>
                  <a:schemeClr val="bg2">
                    <a:lumMod val="75000"/>
                  </a:schemeClr>
                </a:solidFill>
                <a:latin typeface="Muli ExtraLight" pitchFamily="2" charset="77"/>
              </a:rPr>
              <a:t> </a:t>
            </a:r>
            <a:r>
              <a:rPr lang="en" dirty="0">
                <a:solidFill>
                  <a:schemeClr val="bg2">
                    <a:lumMod val="75000"/>
                  </a:schemeClr>
                </a:solidFill>
                <a:latin typeface="Muli ExtraLight" pitchFamily="2" charset="77"/>
                <a:ea typeface="Economica"/>
                <a:cs typeface="Economica"/>
                <a:sym typeface="Economica"/>
              </a:rPr>
              <a:t>he thinks about</a:t>
            </a:r>
          </a:p>
          <a:p>
            <a:pPr marL="139700" lvl="0" algn="r" rtl="0">
              <a:spcBef>
                <a:spcPts val="0"/>
              </a:spcBef>
              <a:spcAft>
                <a:spcPts val="0"/>
              </a:spcAft>
              <a:buSzPts val="1400"/>
            </a:pPr>
            <a:r>
              <a:rPr lang="en" dirty="0">
                <a:solidFill>
                  <a:schemeClr val="bg2">
                    <a:lumMod val="75000"/>
                  </a:schemeClr>
                </a:solidFill>
                <a:latin typeface="Muli ExtraLight" pitchFamily="2" charset="77"/>
                <a:ea typeface="Economica"/>
                <a:cs typeface="Economica"/>
                <a:sym typeface="Economica"/>
              </a:rPr>
              <a:t> the health implications of not looking at his weight</a:t>
            </a:r>
          </a:p>
          <a:p>
            <a:pPr marL="139700" lvl="0" algn="r" rtl="0">
              <a:spcBef>
                <a:spcPts val="0"/>
              </a:spcBef>
              <a:spcAft>
                <a:spcPts val="0"/>
              </a:spcAft>
              <a:buSzPts val="1400"/>
            </a:pPr>
            <a:r>
              <a:rPr lang="en" dirty="0">
                <a:solidFill>
                  <a:schemeClr val="bg2">
                    <a:lumMod val="75000"/>
                  </a:schemeClr>
                </a:solidFill>
                <a:latin typeface="Muli ExtraLight" pitchFamily="2" charset="77"/>
                <a:ea typeface="Economica"/>
                <a:cs typeface="Economica"/>
                <a:sym typeface="Economica"/>
              </a:rPr>
              <a:t> </a:t>
            </a:r>
            <a:endParaRPr dirty="0">
              <a:solidFill>
                <a:schemeClr val="bg2">
                  <a:lumMod val="75000"/>
                </a:schemeClr>
              </a:solidFill>
              <a:latin typeface="Muli ExtraLight" pitchFamily="2" charset="77"/>
              <a:ea typeface="Economica"/>
              <a:cs typeface="Economica"/>
              <a:sym typeface="Economica"/>
            </a:endParaRPr>
          </a:p>
          <a:p>
            <a:pPr marL="139700" lvl="0" algn="r" rtl="0">
              <a:spcBef>
                <a:spcPts val="0"/>
              </a:spcBef>
              <a:spcAft>
                <a:spcPts val="0"/>
              </a:spcAft>
              <a:buSzPts val="1400"/>
            </a:pPr>
            <a:r>
              <a:rPr lang="en" b="1" dirty="0">
                <a:solidFill>
                  <a:schemeClr val="bg2">
                    <a:lumMod val="75000"/>
                  </a:schemeClr>
                </a:solidFill>
                <a:latin typeface="Muli ExtraLight" pitchFamily="2" charset="77"/>
                <a:ea typeface="Amatic SC"/>
                <a:cs typeface="Amatic SC"/>
                <a:sym typeface="Amatic SC"/>
              </a:rPr>
              <a:t>Inferior</a:t>
            </a:r>
            <a:r>
              <a:rPr lang="en" dirty="0">
                <a:solidFill>
                  <a:schemeClr val="bg2">
                    <a:lumMod val="75000"/>
                  </a:schemeClr>
                </a:solidFill>
                <a:latin typeface="Muli ExtraLight" pitchFamily="2" charset="77"/>
                <a:ea typeface="Amatic SC"/>
                <a:cs typeface="Amatic SC"/>
                <a:sym typeface="Amatic SC"/>
              </a:rPr>
              <a:t> as he feels he</a:t>
            </a:r>
            <a:r>
              <a:rPr lang="en" dirty="0">
                <a:solidFill>
                  <a:schemeClr val="bg2">
                    <a:lumMod val="75000"/>
                  </a:schemeClr>
                </a:solidFill>
                <a:latin typeface="Muli ExtraLight" pitchFamily="2" charset="77"/>
              </a:rPr>
              <a:t> </a:t>
            </a:r>
            <a:r>
              <a:rPr lang="en" dirty="0">
                <a:solidFill>
                  <a:schemeClr val="bg2">
                    <a:lumMod val="75000"/>
                  </a:schemeClr>
                </a:solidFill>
                <a:latin typeface="Muli ExtraLight" pitchFamily="2" charset="77"/>
                <a:ea typeface="Economica"/>
                <a:cs typeface="Economica"/>
                <a:sym typeface="Economica"/>
              </a:rPr>
              <a:t>does not look good compared to his peers.</a:t>
            </a:r>
          </a:p>
          <a:p>
            <a:pPr marL="139700" lvl="0" algn="r" rtl="0">
              <a:spcBef>
                <a:spcPts val="0"/>
              </a:spcBef>
              <a:spcAft>
                <a:spcPts val="0"/>
              </a:spcAft>
              <a:buSzPts val="1400"/>
            </a:pPr>
            <a:r>
              <a:rPr lang="en" dirty="0">
                <a:solidFill>
                  <a:schemeClr val="bg2">
                    <a:lumMod val="75000"/>
                  </a:schemeClr>
                </a:solidFill>
                <a:latin typeface="Muli ExtraLight" pitchFamily="2" charset="77"/>
                <a:ea typeface="Economica"/>
                <a:cs typeface="Economica"/>
                <a:sym typeface="Economica"/>
              </a:rPr>
              <a:t> </a:t>
            </a:r>
            <a:endParaRPr dirty="0">
              <a:solidFill>
                <a:schemeClr val="bg2">
                  <a:lumMod val="75000"/>
                </a:schemeClr>
              </a:solidFill>
              <a:latin typeface="Muli ExtraLight" pitchFamily="2" charset="77"/>
              <a:ea typeface="Economica"/>
              <a:cs typeface="Economica"/>
              <a:sym typeface="Economica"/>
            </a:endParaRPr>
          </a:p>
          <a:p>
            <a:pPr marL="139700" lvl="0" algn="r" rtl="0">
              <a:spcBef>
                <a:spcPts val="0"/>
              </a:spcBef>
              <a:spcAft>
                <a:spcPts val="0"/>
              </a:spcAft>
              <a:buSzPts val="1400"/>
            </a:pPr>
            <a:r>
              <a:rPr lang="en" b="1" dirty="0">
                <a:solidFill>
                  <a:schemeClr val="bg2">
                    <a:lumMod val="75000"/>
                  </a:schemeClr>
                </a:solidFill>
                <a:latin typeface="Muli ExtraLight" pitchFamily="2" charset="77"/>
                <a:ea typeface="Amatic SC"/>
                <a:cs typeface="Amatic SC"/>
                <a:sym typeface="Amatic SC"/>
              </a:rPr>
              <a:t>Overwhelmed</a:t>
            </a:r>
            <a:r>
              <a:rPr lang="en" dirty="0">
                <a:solidFill>
                  <a:schemeClr val="bg2">
                    <a:lumMod val="75000"/>
                  </a:schemeClr>
                </a:solidFill>
                <a:latin typeface="Muli ExtraLight" pitchFamily="2" charset="77"/>
                <a:ea typeface="Amatic SC"/>
                <a:cs typeface="Amatic SC"/>
                <a:sym typeface="Amatic SC"/>
              </a:rPr>
              <a:t> by the</a:t>
            </a:r>
            <a:r>
              <a:rPr lang="en" dirty="0">
                <a:solidFill>
                  <a:schemeClr val="bg2">
                    <a:lumMod val="75000"/>
                  </a:schemeClr>
                </a:solidFill>
                <a:latin typeface="Muli ExtraLight" pitchFamily="2" charset="77"/>
              </a:rPr>
              <a:t> </a:t>
            </a:r>
            <a:r>
              <a:rPr lang="en" dirty="0">
                <a:solidFill>
                  <a:schemeClr val="bg2">
                    <a:lumMod val="75000"/>
                  </a:schemeClr>
                </a:solidFill>
                <a:latin typeface="Muli ExtraLight" pitchFamily="2" charset="77"/>
                <a:ea typeface="Economica"/>
                <a:cs typeface="Economica"/>
                <a:sym typeface="Economica"/>
              </a:rPr>
              <a:t>number of diet plans out there</a:t>
            </a:r>
            <a:r>
              <a:rPr lang="en" sz="1800" dirty="0">
                <a:solidFill>
                  <a:schemeClr val="bg2">
                    <a:lumMod val="75000"/>
                  </a:schemeClr>
                </a:solidFill>
                <a:latin typeface="Economica"/>
                <a:ea typeface="Economica"/>
                <a:cs typeface="Economica"/>
                <a:sym typeface="Economica"/>
              </a:rPr>
              <a:t>.</a:t>
            </a:r>
            <a:endParaRPr sz="1800" dirty="0">
              <a:solidFill>
                <a:schemeClr val="bg2">
                  <a:lumMod val="75000"/>
                </a:schemeClr>
              </a:solidFill>
              <a:latin typeface="Economica"/>
              <a:ea typeface="Economica"/>
              <a:cs typeface="Economica"/>
              <a:sym typeface="Economica"/>
            </a:endParaRPr>
          </a:p>
          <a:p>
            <a:pPr marL="0" lvl="0" indent="0" algn="l" rtl="0">
              <a:spcBef>
                <a:spcPts val="0"/>
              </a:spcBef>
              <a:spcAft>
                <a:spcPts val="0"/>
              </a:spcAft>
              <a:buNone/>
            </a:pPr>
            <a:endParaRPr dirty="0">
              <a:solidFill>
                <a:schemeClr val="bg2">
                  <a:lumMod val="75000"/>
                </a:schemeClr>
              </a:solidFill>
            </a:endParaRPr>
          </a:p>
        </p:txBody>
      </p:sp>
      <p:sp>
        <p:nvSpPr>
          <p:cNvPr id="97" name="Google Shape;97;p18"/>
          <p:cNvSpPr txBox="1"/>
          <p:nvPr/>
        </p:nvSpPr>
        <p:spPr>
          <a:xfrm>
            <a:off x="61403" y="1350118"/>
            <a:ext cx="2369126" cy="23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bg2">
                    <a:lumMod val="75000"/>
                  </a:schemeClr>
                </a:solidFill>
                <a:latin typeface="Muli" pitchFamily="2" charset="77"/>
                <a:ea typeface="Times New Roman"/>
                <a:cs typeface="Times New Roman"/>
                <a:sym typeface="Times New Roman"/>
              </a:rPr>
              <a:t>“I want to get into dieting but I just don’t know where to start. ”</a:t>
            </a:r>
            <a:endParaRPr sz="1600" dirty="0">
              <a:solidFill>
                <a:schemeClr val="bg2">
                  <a:lumMod val="75000"/>
                </a:schemeClr>
              </a:solidFill>
              <a:latin typeface="Muli" pitchFamily="2" charset="77"/>
              <a:ea typeface="Times New Roman"/>
              <a:cs typeface="Times New Roman"/>
              <a:sym typeface="Times New Roman"/>
            </a:endParaRPr>
          </a:p>
          <a:p>
            <a:pPr marL="0" lvl="0" indent="0" algn="l" rtl="0">
              <a:spcBef>
                <a:spcPts val="0"/>
              </a:spcBef>
              <a:spcAft>
                <a:spcPts val="0"/>
              </a:spcAft>
              <a:buNone/>
            </a:pPr>
            <a:endParaRPr sz="1600" dirty="0">
              <a:solidFill>
                <a:schemeClr val="bg2">
                  <a:lumMod val="75000"/>
                </a:schemeClr>
              </a:solidFill>
              <a:latin typeface="Muli" pitchFamily="2" charset="77"/>
              <a:ea typeface="Times New Roman"/>
              <a:cs typeface="Times New Roman"/>
              <a:sym typeface="Times New Roman"/>
            </a:endParaRPr>
          </a:p>
          <a:p>
            <a:pPr marL="0" lvl="0" indent="0" algn="l" rtl="0">
              <a:spcBef>
                <a:spcPts val="0"/>
              </a:spcBef>
              <a:spcAft>
                <a:spcPts val="0"/>
              </a:spcAft>
              <a:buNone/>
            </a:pPr>
            <a:r>
              <a:rPr lang="en" sz="1600" dirty="0">
                <a:solidFill>
                  <a:schemeClr val="bg2">
                    <a:lumMod val="75000"/>
                  </a:schemeClr>
                </a:solidFill>
                <a:latin typeface="Muli" pitchFamily="2" charset="77"/>
                <a:ea typeface="Times New Roman"/>
                <a:cs typeface="Times New Roman"/>
                <a:sym typeface="Times New Roman"/>
              </a:rPr>
              <a:t>“I feel like I could be healthier.”</a:t>
            </a:r>
            <a:endParaRPr sz="1600" dirty="0">
              <a:solidFill>
                <a:schemeClr val="bg2">
                  <a:lumMod val="75000"/>
                </a:schemeClr>
              </a:solidFill>
              <a:latin typeface="Muli" pitchFamily="2" charset="77"/>
              <a:ea typeface="Times New Roman"/>
              <a:cs typeface="Times New Roman"/>
              <a:sym typeface="Times New Roman"/>
            </a:endParaRPr>
          </a:p>
          <a:p>
            <a:pPr marL="0" lvl="0" indent="0" algn="l" rtl="0">
              <a:spcBef>
                <a:spcPts val="0"/>
              </a:spcBef>
              <a:spcAft>
                <a:spcPts val="0"/>
              </a:spcAft>
              <a:buNone/>
            </a:pPr>
            <a:endParaRPr sz="1600" dirty="0">
              <a:solidFill>
                <a:schemeClr val="bg2">
                  <a:lumMod val="75000"/>
                </a:schemeClr>
              </a:solidFill>
              <a:latin typeface="Muli" pitchFamily="2" charset="77"/>
              <a:ea typeface="Times New Roman"/>
              <a:cs typeface="Times New Roman"/>
              <a:sym typeface="Times New Roman"/>
            </a:endParaRPr>
          </a:p>
          <a:p>
            <a:pPr marL="0" lvl="0" indent="0" algn="l" rtl="0">
              <a:spcBef>
                <a:spcPts val="0"/>
              </a:spcBef>
              <a:spcAft>
                <a:spcPts val="0"/>
              </a:spcAft>
              <a:buNone/>
            </a:pPr>
            <a:r>
              <a:rPr lang="en" sz="1600" dirty="0">
                <a:solidFill>
                  <a:schemeClr val="bg2">
                    <a:lumMod val="75000"/>
                  </a:schemeClr>
                </a:solidFill>
                <a:latin typeface="Muli" pitchFamily="2" charset="77"/>
                <a:ea typeface="Times New Roman"/>
                <a:cs typeface="Times New Roman"/>
                <a:sym typeface="Times New Roman"/>
              </a:rPr>
              <a:t>“There’s just so many options out there that it’s kinda intimidating.”</a:t>
            </a:r>
            <a:endParaRPr sz="1600" dirty="0">
              <a:solidFill>
                <a:schemeClr val="bg2">
                  <a:lumMod val="75000"/>
                </a:schemeClr>
              </a:solidFill>
              <a:latin typeface="Muli" pitchFamily="2" charset="77"/>
              <a:ea typeface="Times New Roman"/>
              <a:cs typeface="Times New Roman"/>
              <a:sym typeface="Times New Roman"/>
            </a:endParaRPr>
          </a:p>
        </p:txBody>
      </p:sp>
      <p:sp>
        <p:nvSpPr>
          <p:cNvPr id="98" name="Google Shape;98;p18"/>
          <p:cNvSpPr txBox="1"/>
          <p:nvPr/>
        </p:nvSpPr>
        <p:spPr>
          <a:xfrm>
            <a:off x="2192781" y="3966612"/>
            <a:ext cx="4747031" cy="1037916"/>
          </a:xfrm>
          <a:prstGeom prst="rect">
            <a:avLst/>
          </a:prstGeom>
          <a:noFill/>
          <a:ln>
            <a:noFill/>
          </a:ln>
        </p:spPr>
        <p:txBody>
          <a:bodyPr spcFirstLastPara="1" wrap="square" lIns="91425" tIns="91425" rIns="91425" bIns="91425" anchor="ctr" anchorCtr="0">
            <a:noAutofit/>
          </a:bodyPr>
          <a:lstStyle/>
          <a:p>
            <a:pPr marL="285750" lvl="0" indent="-285750" algn="ctr" rtl="0">
              <a:spcBef>
                <a:spcPts val="0"/>
              </a:spcBef>
              <a:spcAft>
                <a:spcPts val="0"/>
              </a:spcAft>
              <a:buFont typeface="Arial" panose="020B0604020202020204" pitchFamily="34" charset="0"/>
              <a:buChar char="•"/>
            </a:pPr>
            <a:r>
              <a:rPr lang="en" dirty="0">
                <a:solidFill>
                  <a:schemeClr val="bg2">
                    <a:lumMod val="75000"/>
                  </a:schemeClr>
                </a:solidFill>
                <a:latin typeface="Muli ExtraLight" pitchFamily="2" charset="77"/>
                <a:ea typeface="Alegreya"/>
                <a:cs typeface="Alegreya"/>
                <a:sym typeface="Alegreya"/>
              </a:rPr>
              <a:t> He needs to find healthy ways to lose weight.</a:t>
            </a:r>
          </a:p>
          <a:p>
            <a:pPr marL="285750" lvl="0" indent="-285750" algn="ctr" rtl="0">
              <a:spcBef>
                <a:spcPts val="0"/>
              </a:spcBef>
              <a:spcAft>
                <a:spcPts val="0"/>
              </a:spcAft>
              <a:buFont typeface="Arial" panose="020B0604020202020204" pitchFamily="34" charset="0"/>
              <a:buChar char="•"/>
            </a:pPr>
            <a:r>
              <a:rPr lang="en" dirty="0">
                <a:solidFill>
                  <a:schemeClr val="bg2">
                    <a:lumMod val="75000"/>
                  </a:schemeClr>
                </a:solidFill>
                <a:latin typeface="Muli ExtraLight" pitchFamily="2" charset="77"/>
                <a:ea typeface="Alegreya"/>
                <a:cs typeface="Alegreya"/>
                <a:sym typeface="Alegreya"/>
              </a:rPr>
              <a:t> He needs to monitor his calorie intake for a day to keep him from going back to eating unhealthy foods.</a:t>
            </a:r>
            <a:endParaRPr dirty="0">
              <a:solidFill>
                <a:schemeClr val="bg2">
                  <a:lumMod val="75000"/>
                </a:schemeClr>
              </a:solidFill>
              <a:latin typeface="Muli ExtraLight" pitchFamily="2" charset="77"/>
              <a:ea typeface="Alegreya"/>
              <a:cs typeface="Alegreya"/>
              <a:sym typeface="Alegreya"/>
            </a:endParaRPr>
          </a:p>
          <a:p>
            <a:pPr marL="285750" lvl="0" indent="-285750" algn="ctr" rtl="0">
              <a:spcBef>
                <a:spcPts val="0"/>
              </a:spcBef>
              <a:spcAft>
                <a:spcPts val="0"/>
              </a:spcAft>
              <a:buFont typeface="Arial" panose="020B0604020202020204" pitchFamily="34" charset="0"/>
              <a:buChar char="•"/>
            </a:pPr>
            <a:r>
              <a:rPr lang="en" dirty="0">
                <a:solidFill>
                  <a:schemeClr val="bg2">
                    <a:lumMod val="75000"/>
                  </a:schemeClr>
                </a:solidFill>
                <a:latin typeface="Muli ExtraLight" pitchFamily="2" charset="77"/>
                <a:ea typeface="Alegreya"/>
                <a:cs typeface="Alegreya"/>
                <a:sym typeface="Alegreya"/>
              </a:rPr>
              <a:t>He needs to keep his morale up to continue with his diet plan. </a:t>
            </a:r>
            <a:endParaRPr dirty="0">
              <a:solidFill>
                <a:schemeClr val="bg2">
                  <a:lumMod val="75000"/>
                </a:schemeClr>
              </a:solidFill>
              <a:latin typeface="Muli ExtraLight" pitchFamily="2" charset="77"/>
              <a:ea typeface="Alegreya"/>
              <a:cs typeface="Alegreya"/>
              <a:sym typeface="Alegreya"/>
            </a:endParaRPr>
          </a:p>
        </p:txBody>
      </p:sp>
      <p:sp>
        <p:nvSpPr>
          <p:cNvPr id="99" name="Google Shape;99;p18"/>
          <p:cNvSpPr txBox="1"/>
          <p:nvPr/>
        </p:nvSpPr>
        <p:spPr>
          <a:xfrm>
            <a:off x="4153975" y="2334063"/>
            <a:ext cx="1009500" cy="5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bg2">
                    <a:lumMod val="75000"/>
                  </a:schemeClr>
                </a:solidFill>
              </a:rPr>
              <a:t>Casey </a:t>
            </a:r>
            <a:endParaRPr sz="2000">
              <a:solidFill>
                <a:schemeClr val="bg2">
                  <a:lumMod val="75000"/>
                </a:schemeClr>
              </a:solidFill>
            </a:endParaRPr>
          </a:p>
        </p:txBody>
      </p:sp>
      <p:sp>
        <p:nvSpPr>
          <p:cNvPr id="2" name="TextBox 1">
            <a:extLst>
              <a:ext uri="{FF2B5EF4-FFF2-40B4-BE49-F238E27FC236}">
                <a16:creationId xmlns:a16="http://schemas.microsoft.com/office/drawing/2014/main" id="{CC4D8C68-380C-E24B-8EF9-0CAB7E2AFD44}"/>
              </a:ext>
            </a:extLst>
          </p:cNvPr>
          <p:cNvSpPr txBox="1"/>
          <p:nvPr/>
        </p:nvSpPr>
        <p:spPr>
          <a:xfrm>
            <a:off x="580066" y="113417"/>
            <a:ext cx="2490952" cy="307777"/>
          </a:xfrm>
          <a:prstGeom prst="rect">
            <a:avLst/>
          </a:prstGeom>
          <a:noFill/>
        </p:spPr>
        <p:txBody>
          <a:bodyPr wrap="square" rtlCol="0">
            <a:spAutoFit/>
          </a:bodyPr>
          <a:lstStyle/>
          <a:p>
            <a:r>
              <a:rPr lang="en-SG" i="1" dirty="0">
                <a:solidFill>
                  <a:schemeClr val="bg2">
                    <a:lumMod val="75000"/>
                  </a:schemeClr>
                </a:solidFill>
                <a:latin typeface="Muli ExtraLight" pitchFamily="2" charset="77"/>
                <a:ea typeface="Caveat"/>
                <a:cs typeface="Caveat"/>
                <a:sym typeface="Caveat"/>
              </a:rPr>
              <a:t>“What diet plans suit me?“ </a:t>
            </a:r>
          </a:p>
        </p:txBody>
      </p:sp>
      <p:sp>
        <p:nvSpPr>
          <p:cNvPr id="3" name="TextBox 2">
            <a:extLst>
              <a:ext uri="{FF2B5EF4-FFF2-40B4-BE49-F238E27FC236}">
                <a16:creationId xmlns:a16="http://schemas.microsoft.com/office/drawing/2014/main" id="{29E4C86C-7601-B34D-8F75-04CDE147796E}"/>
              </a:ext>
            </a:extLst>
          </p:cNvPr>
          <p:cNvSpPr txBox="1"/>
          <p:nvPr/>
        </p:nvSpPr>
        <p:spPr>
          <a:xfrm>
            <a:off x="4985875" y="545073"/>
            <a:ext cx="2894316" cy="307777"/>
          </a:xfrm>
          <a:prstGeom prst="rect">
            <a:avLst/>
          </a:prstGeom>
          <a:noFill/>
        </p:spPr>
        <p:txBody>
          <a:bodyPr wrap="square" rtlCol="0">
            <a:spAutoFit/>
          </a:bodyPr>
          <a:lstStyle/>
          <a:p>
            <a:r>
              <a:rPr lang="en-SG" i="1" dirty="0">
                <a:solidFill>
                  <a:schemeClr val="bg2">
                    <a:lumMod val="75000"/>
                  </a:schemeClr>
                </a:solidFill>
                <a:latin typeface="Muli ExtraLight" pitchFamily="2" charset="77"/>
                <a:ea typeface="Caveat"/>
                <a:cs typeface="Caveat"/>
                <a:sym typeface="Caveat"/>
              </a:rPr>
              <a:t>“How many kg do I need to lose?”</a:t>
            </a:r>
          </a:p>
        </p:txBody>
      </p:sp>
      <p:sp>
        <p:nvSpPr>
          <p:cNvPr id="4" name="TextBox 3">
            <a:extLst>
              <a:ext uri="{FF2B5EF4-FFF2-40B4-BE49-F238E27FC236}">
                <a16:creationId xmlns:a16="http://schemas.microsoft.com/office/drawing/2014/main" id="{4152B051-FC5B-A14E-95AD-E1DC23CBA1A8}"/>
              </a:ext>
            </a:extLst>
          </p:cNvPr>
          <p:cNvSpPr txBox="1"/>
          <p:nvPr/>
        </p:nvSpPr>
        <p:spPr>
          <a:xfrm>
            <a:off x="3126737" y="1078208"/>
            <a:ext cx="2886373" cy="954107"/>
          </a:xfrm>
          <a:prstGeom prst="rect">
            <a:avLst/>
          </a:prstGeom>
          <a:noFill/>
        </p:spPr>
        <p:txBody>
          <a:bodyPr wrap="square" rtlCol="0">
            <a:spAutoFit/>
          </a:bodyPr>
          <a:lstStyle/>
          <a:p>
            <a:pPr algn="ctr"/>
            <a:r>
              <a:rPr lang="en-SG" i="1" dirty="0">
                <a:solidFill>
                  <a:schemeClr val="bg2">
                    <a:lumMod val="75000"/>
                  </a:schemeClr>
                </a:solidFill>
                <a:latin typeface="Muli ExtraLight" pitchFamily="2" charset="77"/>
                <a:ea typeface="Caveat"/>
                <a:cs typeface="Caveat"/>
                <a:sym typeface="Caveat"/>
              </a:rPr>
              <a:t>“What is the most efficient way for me to lose weight? How can I maintain it?”</a:t>
            </a:r>
          </a:p>
          <a:p>
            <a:endParaRPr lang="en-US" dirty="0">
              <a:solidFill>
                <a:schemeClr val="bg2">
                  <a:lumMod val="75000"/>
                </a:schemeClr>
              </a:solidFill>
            </a:endParaRPr>
          </a:p>
        </p:txBody>
      </p:sp>
      <p:sp>
        <p:nvSpPr>
          <p:cNvPr id="5" name="TextBox 4">
            <a:extLst>
              <a:ext uri="{FF2B5EF4-FFF2-40B4-BE49-F238E27FC236}">
                <a16:creationId xmlns:a16="http://schemas.microsoft.com/office/drawing/2014/main" id="{D714A9E8-8180-214E-B63F-AC17BE3DF179}"/>
              </a:ext>
            </a:extLst>
          </p:cNvPr>
          <p:cNvSpPr txBox="1"/>
          <p:nvPr/>
        </p:nvSpPr>
        <p:spPr>
          <a:xfrm>
            <a:off x="3071018" y="22926"/>
            <a:ext cx="2997812" cy="523220"/>
          </a:xfrm>
          <a:prstGeom prst="rect">
            <a:avLst/>
          </a:prstGeom>
          <a:noFill/>
        </p:spPr>
        <p:txBody>
          <a:bodyPr wrap="square" rtlCol="0">
            <a:spAutoFit/>
          </a:bodyPr>
          <a:lstStyle/>
          <a:p>
            <a:pPr algn="ctr"/>
            <a:r>
              <a:rPr lang="en" i="1" dirty="0">
                <a:solidFill>
                  <a:schemeClr val="bg2">
                    <a:lumMod val="75000"/>
                  </a:schemeClr>
                </a:solidFill>
                <a:latin typeface="Muli ExtraLight" pitchFamily="2" charset="77"/>
                <a:ea typeface="Caveat"/>
                <a:cs typeface="Caveat"/>
                <a:sym typeface="Caveat"/>
              </a:rPr>
              <a:t>“There are so many things to keep track of in dieting properly.”</a:t>
            </a:r>
            <a:endParaRPr lang="en-US" i="1" dirty="0">
              <a:solidFill>
                <a:schemeClr val="bg2">
                  <a:lumMod val="75000"/>
                </a:schemeClr>
              </a:solidFill>
              <a:latin typeface="Muli ExtraLight" pitchFamily="2" charset="77"/>
            </a:endParaRPr>
          </a:p>
        </p:txBody>
      </p:sp>
      <p:sp>
        <p:nvSpPr>
          <p:cNvPr id="6" name="TextBox 5">
            <a:extLst>
              <a:ext uri="{FF2B5EF4-FFF2-40B4-BE49-F238E27FC236}">
                <a16:creationId xmlns:a16="http://schemas.microsoft.com/office/drawing/2014/main" id="{A6B64C91-1022-AD40-9D90-2AF6FE037C41}"/>
              </a:ext>
            </a:extLst>
          </p:cNvPr>
          <p:cNvSpPr txBox="1"/>
          <p:nvPr/>
        </p:nvSpPr>
        <p:spPr>
          <a:xfrm>
            <a:off x="1798062" y="748447"/>
            <a:ext cx="2924475" cy="307777"/>
          </a:xfrm>
          <a:prstGeom prst="rect">
            <a:avLst/>
          </a:prstGeom>
          <a:noFill/>
        </p:spPr>
        <p:txBody>
          <a:bodyPr wrap="square" rtlCol="0">
            <a:spAutoFit/>
          </a:bodyPr>
          <a:lstStyle/>
          <a:p>
            <a:r>
              <a:rPr lang="en-SG" i="1" dirty="0">
                <a:solidFill>
                  <a:schemeClr val="bg2">
                    <a:lumMod val="75000"/>
                  </a:schemeClr>
                </a:solidFill>
                <a:latin typeface="Muli ExtraLight" pitchFamily="2" charset="77"/>
                <a:ea typeface="Caveat"/>
                <a:cs typeface="Caveat"/>
                <a:sym typeface="Caveat"/>
              </a:rPr>
              <a:t>“I lead an unhealthy lifestyle.”</a:t>
            </a:r>
          </a:p>
        </p:txBody>
      </p:sp>
      <p:sp>
        <p:nvSpPr>
          <p:cNvPr id="7" name="Oval 6">
            <a:extLst>
              <a:ext uri="{FF2B5EF4-FFF2-40B4-BE49-F238E27FC236}">
                <a16:creationId xmlns:a16="http://schemas.microsoft.com/office/drawing/2014/main" id="{5E19A785-4509-3642-8D58-297384679D5C}"/>
              </a:ext>
            </a:extLst>
          </p:cNvPr>
          <p:cNvSpPr/>
          <p:nvPr/>
        </p:nvSpPr>
        <p:spPr>
          <a:xfrm>
            <a:off x="3170458" y="1825546"/>
            <a:ext cx="2842651" cy="1502379"/>
          </a:xfrm>
          <a:prstGeom prst="ellipse">
            <a:avLst/>
          </a:prstGeom>
          <a:solidFill>
            <a:schemeClr val="bg1"/>
          </a:solidFill>
          <a:effectLst>
            <a:outerShdw blurRad="279400" sx="102000" sy="102000" algn="c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75000"/>
                </a:schemeClr>
              </a:solidFill>
            </a:endParaRPr>
          </a:p>
        </p:txBody>
      </p:sp>
      <p:sp>
        <p:nvSpPr>
          <p:cNvPr id="8" name="TextBox 7">
            <a:extLst>
              <a:ext uri="{FF2B5EF4-FFF2-40B4-BE49-F238E27FC236}">
                <a16:creationId xmlns:a16="http://schemas.microsoft.com/office/drawing/2014/main" id="{A38EF6DA-1623-1E46-B7E0-9E359F5CAA64}"/>
              </a:ext>
            </a:extLst>
          </p:cNvPr>
          <p:cNvSpPr txBox="1"/>
          <p:nvPr/>
        </p:nvSpPr>
        <p:spPr>
          <a:xfrm>
            <a:off x="3487322" y="2240918"/>
            <a:ext cx="2249214" cy="707886"/>
          </a:xfrm>
          <a:prstGeom prst="rect">
            <a:avLst/>
          </a:prstGeom>
          <a:noFill/>
        </p:spPr>
        <p:txBody>
          <a:bodyPr wrap="square" rtlCol="0">
            <a:spAutoFit/>
          </a:bodyPr>
          <a:lstStyle/>
          <a:p>
            <a:pPr algn="ctr"/>
            <a:r>
              <a:rPr lang="en-US" sz="2000" dirty="0">
                <a:solidFill>
                  <a:schemeClr val="bg2">
                    <a:lumMod val="75000"/>
                  </a:schemeClr>
                </a:solidFill>
                <a:latin typeface="DIN Condensed" pitchFamily="2" charset="0"/>
              </a:rPr>
              <a:t>Casey, the overweight teenager.</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3400" y="427675"/>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solidFill>
                  <a:schemeClr val="bg2">
                    <a:lumMod val="75000"/>
                  </a:schemeClr>
                </a:solidFill>
                <a:highlight>
                  <a:srgbClr val="8EFA00"/>
                </a:highlight>
                <a:latin typeface="DIN Condensed" pitchFamily="2" charset="0"/>
              </a:rPr>
              <a:t>Problem Statement</a:t>
            </a:r>
            <a:endParaRPr b="0" dirty="0">
              <a:solidFill>
                <a:schemeClr val="bg2">
                  <a:lumMod val="75000"/>
                </a:schemeClr>
              </a:solidFill>
              <a:highlight>
                <a:srgbClr val="8EFA00"/>
              </a:highlight>
              <a:latin typeface="DIN Condensed" pitchFamily="2" charset="0"/>
            </a:endParaRPr>
          </a:p>
        </p:txBody>
      </p:sp>
      <p:sp>
        <p:nvSpPr>
          <p:cNvPr id="63" name="Google Shape;63;p14"/>
          <p:cNvSpPr txBox="1">
            <a:spLocks noGrp="1"/>
          </p:cNvSpPr>
          <p:nvPr>
            <p:ph type="body" idx="1"/>
          </p:nvPr>
        </p:nvSpPr>
        <p:spPr>
          <a:xfrm>
            <a:off x="623400" y="1395610"/>
            <a:ext cx="7648241"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bg2">
                    <a:lumMod val="75000"/>
                  </a:schemeClr>
                </a:solidFill>
                <a:latin typeface="Muli ExtraLight" pitchFamily="2" charset="77"/>
              </a:rPr>
              <a:t>Controlling food portions is a major part of leading a healthy lifestyle. However, many young adults find this a daunting task due to the sheer amount of variables they must keep track of. Because of this a high amount of people quit dieting or worse, get the wrong idea and inadvertently develop serious eating disorders like anorexia.</a:t>
            </a:r>
            <a:endParaRPr sz="1600" dirty="0">
              <a:solidFill>
                <a:schemeClr val="bg2">
                  <a:lumMod val="75000"/>
                </a:schemeClr>
              </a:solidFill>
              <a:latin typeface="Muli ExtraLight" pitchFamily="2" charset="77"/>
            </a:endParaRPr>
          </a:p>
          <a:p>
            <a:pPr marL="0" lvl="0" indent="0" algn="l" rtl="0">
              <a:spcBef>
                <a:spcPts val="0"/>
              </a:spcBef>
              <a:spcAft>
                <a:spcPts val="0"/>
              </a:spcAft>
              <a:buNone/>
            </a:pPr>
            <a:endParaRPr sz="1600" dirty="0">
              <a:solidFill>
                <a:schemeClr val="bg2">
                  <a:lumMod val="75000"/>
                </a:schemeClr>
              </a:solidFill>
              <a:latin typeface="Muli ExtraLight" pitchFamily="2" charset="77"/>
            </a:endParaRPr>
          </a:p>
          <a:p>
            <a:pPr marL="0" lvl="0" indent="0" algn="l" rtl="0">
              <a:spcBef>
                <a:spcPts val="0"/>
              </a:spcBef>
              <a:spcAft>
                <a:spcPts val="0"/>
              </a:spcAft>
              <a:buNone/>
            </a:pPr>
            <a:r>
              <a:rPr lang="en" sz="1600" dirty="0">
                <a:solidFill>
                  <a:schemeClr val="bg2">
                    <a:lumMod val="75000"/>
                  </a:schemeClr>
                </a:solidFill>
                <a:latin typeface="Muli ExtraLight" pitchFamily="2" charset="77"/>
              </a:rPr>
              <a:t>Therefore, we propose a system integrated into major food vendors to remove the guesswork out of portion control by giving the user an app to keep track of exactly how much they ate, down to the calorie while suggesting diet plans that would best suit them.</a:t>
            </a:r>
            <a:endParaRPr sz="1600" dirty="0">
              <a:solidFill>
                <a:schemeClr val="bg2">
                  <a:lumMod val="75000"/>
                </a:schemeClr>
              </a:solidFill>
              <a:latin typeface="Muli ExtraLight" pitchFamily="2" charset="77"/>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590101" y="296900"/>
            <a:ext cx="3981900" cy="6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bg2">
                    <a:lumMod val="75000"/>
                  </a:schemeClr>
                </a:solidFill>
                <a:highlight>
                  <a:srgbClr val="8EFA00"/>
                </a:highlight>
                <a:latin typeface="DIN Condensed" pitchFamily="2" charset="0"/>
              </a:rPr>
              <a:t>Features</a:t>
            </a:r>
            <a:endParaRPr sz="3600" dirty="0">
              <a:solidFill>
                <a:schemeClr val="bg2">
                  <a:lumMod val="75000"/>
                </a:schemeClr>
              </a:solidFill>
              <a:highlight>
                <a:srgbClr val="8EFA00"/>
              </a:highlight>
              <a:latin typeface="DIN Condensed" pitchFamily="2" charset="0"/>
            </a:endParaRPr>
          </a:p>
        </p:txBody>
      </p:sp>
      <p:sp>
        <p:nvSpPr>
          <p:cNvPr id="106" name="Google Shape;106;p19"/>
          <p:cNvSpPr txBox="1">
            <a:spLocks noGrp="1"/>
          </p:cNvSpPr>
          <p:nvPr>
            <p:ph type="body" idx="1"/>
          </p:nvPr>
        </p:nvSpPr>
        <p:spPr>
          <a:xfrm>
            <a:off x="590100" y="1083333"/>
            <a:ext cx="3981900" cy="10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bg2">
                    <a:lumMod val="75000"/>
                  </a:schemeClr>
                </a:solidFill>
                <a:latin typeface="Muli SemiBold" pitchFamily="2" charset="77"/>
              </a:rPr>
              <a:t>Codes from food items</a:t>
            </a:r>
            <a:endParaRPr sz="1600" b="1" dirty="0">
              <a:solidFill>
                <a:schemeClr val="bg2">
                  <a:lumMod val="75000"/>
                </a:schemeClr>
              </a:solidFill>
              <a:latin typeface="Muli SemiBold" pitchFamily="2" charset="77"/>
            </a:endParaRPr>
          </a:p>
          <a:p>
            <a:pPr marL="0" lvl="0" indent="0" algn="l" rtl="0">
              <a:spcBef>
                <a:spcPts val="0"/>
              </a:spcBef>
              <a:spcAft>
                <a:spcPts val="0"/>
              </a:spcAft>
              <a:buNone/>
            </a:pPr>
            <a:r>
              <a:rPr lang="en" sz="1400" dirty="0">
                <a:solidFill>
                  <a:schemeClr val="bg2">
                    <a:lumMod val="75000"/>
                  </a:schemeClr>
                </a:solidFill>
                <a:latin typeface="Muli ExtraLight" pitchFamily="2" charset="77"/>
              </a:rPr>
              <a:t>To keep track of the total calories consumed by the user each time they eat something </a:t>
            </a:r>
            <a:endParaRPr sz="1400" dirty="0">
              <a:solidFill>
                <a:schemeClr val="bg2">
                  <a:lumMod val="75000"/>
                </a:schemeClr>
              </a:solidFill>
              <a:latin typeface="Muli ExtraLight" pitchFamily="2" charset="77"/>
            </a:endParaRPr>
          </a:p>
        </p:txBody>
      </p:sp>
      <p:sp>
        <p:nvSpPr>
          <p:cNvPr id="107" name="Google Shape;107;p19"/>
          <p:cNvSpPr txBox="1">
            <a:spLocks noGrp="1"/>
          </p:cNvSpPr>
          <p:nvPr>
            <p:ph type="body" idx="4294967295"/>
          </p:nvPr>
        </p:nvSpPr>
        <p:spPr>
          <a:xfrm>
            <a:off x="590100" y="2117133"/>
            <a:ext cx="4024312" cy="1682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bg2">
                    <a:lumMod val="75000"/>
                  </a:schemeClr>
                </a:solidFill>
                <a:latin typeface="Muli SemiBold" pitchFamily="2" charset="77"/>
              </a:rPr>
              <a:t>Diet Plans </a:t>
            </a:r>
            <a:endParaRPr sz="1600" b="1" dirty="0">
              <a:solidFill>
                <a:schemeClr val="bg2">
                  <a:lumMod val="75000"/>
                </a:schemeClr>
              </a:solidFill>
              <a:latin typeface="Muli SemiBold" pitchFamily="2" charset="77"/>
            </a:endParaRPr>
          </a:p>
          <a:p>
            <a:pPr marL="0" lvl="0" indent="0" algn="l" rtl="0">
              <a:spcBef>
                <a:spcPts val="0"/>
              </a:spcBef>
              <a:spcAft>
                <a:spcPts val="0"/>
              </a:spcAft>
              <a:buNone/>
            </a:pPr>
            <a:r>
              <a:rPr lang="en" sz="1400" dirty="0">
                <a:solidFill>
                  <a:schemeClr val="bg2">
                    <a:lumMod val="75000"/>
                  </a:schemeClr>
                </a:solidFill>
                <a:latin typeface="Muli ExtraLight" pitchFamily="2" charset="77"/>
              </a:rPr>
              <a:t>The user enters their BMI and they will be automatically allocated a diet plan. The app will simply suggest food that falls under this. We do this to reduce confusion. </a:t>
            </a:r>
            <a:endParaRPr sz="1400" dirty="0">
              <a:solidFill>
                <a:schemeClr val="bg2">
                  <a:lumMod val="75000"/>
                </a:schemeClr>
              </a:solidFill>
              <a:latin typeface="Muli ExtraLight" pitchFamily="2" charset="77"/>
            </a:endParaRPr>
          </a:p>
        </p:txBody>
      </p:sp>
      <p:sp>
        <p:nvSpPr>
          <p:cNvPr id="108" name="Google Shape;108;p19"/>
          <p:cNvSpPr txBox="1">
            <a:spLocks noGrp="1"/>
          </p:cNvSpPr>
          <p:nvPr>
            <p:ph type="body" idx="4294967295"/>
          </p:nvPr>
        </p:nvSpPr>
        <p:spPr>
          <a:xfrm>
            <a:off x="588963" y="3587228"/>
            <a:ext cx="3983037" cy="1135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600" b="1" dirty="0">
                <a:solidFill>
                  <a:schemeClr val="bg2">
                    <a:lumMod val="75000"/>
                  </a:schemeClr>
                </a:solidFill>
                <a:latin typeface="Muli SemiBold" pitchFamily="2" charset="77"/>
              </a:rPr>
              <a:t>Instructing users on where to start</a:t>
            </a:r>
          </a:p>
          <a:p>
            <a:pPr marL="0" lvl="0" indent="0" algn="l" rtl="0">
              <a:spcBef>
                <a:spcPts val="0"/>
              </a:spcBef>
              <a:spcAft>
                <a:spcPts val="0"/>
              </a:spcAft>
              <a:buNone/>
            </a:pPr>
            <a:r>
              <a:rPr lang="en-SG" sz="1400" dirty="0">
                <a:solidFill>
                  <a:schemeClr val="bg2">
                    <a:lumMod val="75000"/>
                  </a:schemeClr>
                </a:solidFill>
                <a:latin typeface="Muli ExtraLight" pitchFamily="2" charset="77"/>
              </a:rPr>
              <a:t>The app will suggest the user general tips and pointers to get them started on pursuing a healthy lifestyle.</a:t>
            </a:r>
          </a:p>
        </p:txBody>
      </p:sp>
      <p:sp>
        <p:nvSpPr>
          <p:cNvPr id="8" name="Google Shape;115;p20">
            <a:extLst>
              <a:ext uri="{FF2B5EF4-FFF2-40B4-BE49-F238E27FC236}">
                <a16:creationId xmlns:a16="http://schemas.microsoft.com/office/drawing/2014/main" id="{23932790-CA98-0D4F-990B-AA498CC4FBB6}"/>
              </a:ext>
            </a:extLst>
          </p:cNvPr>
          <p:cNvSpPr txBox="1"/>
          <p:nvPr/>
        </p:nvSpPr>
        <p:spPr>
          <a:xfrm>
            <a:off x="4835064" y="926000"/>
            <a:ext cx="3320964" cy="1491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dirty="0">
                <a:solidFill>
                  <a:schemeClr val="bg2">
                    <a:lumMod val="75000"/>
                  </a:schemeClr>
                </a:solidFill>
                <a:latin typeface="Muli SemiBold" pitchFamily="2" charset="77"/>
                <a:ea typeface="Source Code Pro"/>
                <a:cs typeface="Source Code Pro"/>
                <a:sym typeface="Source Code Pro"/>
              </a:rPr>
              <a:t>BMI Chart</a:t>
            </a:r>
            <a:endParaRPr sz="1600" b="1" dirty="0">
              <a:solidFill>
                <a:schemeClr val="bg2">
                  <a:lumMod val="75000"/>
                </a:schemeClr>
              </a:solidFill>
              <a:latin typeface="Muli SemiBold" pitchFamily="2" charset="77"/>
              <a:ea typeface="Source Code Pro"/>
              <a:cs typeface="Source Code Pro"/>
              <a:sym typeface="Source Code Pro"/>
            </a:endParaRPr>
          </a:p>
          <a:p>
            <a:pPr marL="0" lvl="0" indent="0" algn="l" rtl="0">
              <a:lnSpc>
                <a:spcPct val="115000"/>
              </a:lnSpc>
              <a:spcBef>
                <a:spcPts val="0"/>
              </a:spcBef>
              <a:spcAft>
                <a:spcPts val="0"/>
              </a:spcAft>
              <a:buNone/>
            </a:pPr>
            <a:r>
              <a:rPr lang="en" dirty="0">
                <a:solidFill>
                  <a:schemeClr val="bg2">
                    <a:lumMod val="75000"/>
                  </a:schemeClr>
                </a:solidFill>
                <a:latin typeface="Muli ExtraLight" pitchFamily="2" charset="77"/>
                <a:ea typeface="Source Code Pro"/>
                <a:cs typeface="Source Code Pro"/>
                <a:sym typeface="Source Code Pro"/>
              </a:rPr>
              <a:t>This compares their BMI over a period of time. This will encourage users to get healthy as long as they want to. </a:t>
            </a:r>
            <a:endParaRPr dirty="0">
              <a:solidFill>
                <a:schemeClr val="bg2">
                  <a:lumMod val="75000"/>
                </a:schemeClr>
              </a:solidFill>
              <a:latin typeface="Muli ExtraLight" pitchFamily="2" charset="77"/>
              <a:ea typeface="Source Code Pro"/>
              <a:cs typeface="Source Code Pro"/>
              <a:sym typeface="Source Code Pro"/>
            </a:endParaRPr>
          </a:p>
        </p:txBody>
      </p:sp>
      <p:sp>
        <p:nvSpPr>
          <p:cNvPr id="9" name="Google Shape;116;p20">
            <a:extLst>
              <a:ext uri="{FF2B5EF4-FFF2-40B4-BE49-F238E27FC236}">
                <a16:creationId xmlns:a16="http://schemas.microsoft.com/office/drawing/2014/main" id="{53F8D091-0948-C04D-B849-C0C5E6DA7047}"/>
              </a:ext>
            </a:extLst>
          </p:cNvPr>
          <p:cNvSpPr txBox="1"/>
          <p:nvPr/>
        </p:nvSpPr>
        <p:spPr>
          <a:xfrm>
            <a:off x="4835064" y="2264425"/>
            <a:ext cx="3026674" cy="111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dirty="0">
                <a:solidFill>
                  <a:schemeClr val="bg2">
                    <a:lumMod val="75000"/>
                  </a:schemeClr>
                </a:solidFill>
                <a:latin typeface="Muli SemiBold" pitchFamily="2" charset="77"/>
                <a:ea typeface="Source Code Pro"/>
                <a:cs typeface="Source Code Pro"/>
                <a:sym typeface="Source Code Pro"/>
              </a:rPr>
              <a:t>Rating System</a:t>
            </a:r>
            <a:endParaRPr sz="1600" b="1" dirty="0">
              <a:solidFill>
                <a:schemeClr val="bg2">
                  <a:lumMod val="75000"/>
                </a:schemeClr>
              </a:solidFill>
              <a:latin typeface="Muli SemiBold" pitchFamily="2" charset="77"/>
              <a:ea typeface="Source Code Pro"/>
              <a:cs typeface="Source Code Pro"/>
              <a:sym typeface="Source Code Pro"/>
            </a:endParaRPr>
          </a:p>
          <a:p>
            <a:pPr marL="0" lvl="0" indent="0" algn="l" rtl="0">
              <a:lnSpc>
                <a:spcPct val="115000"/>
              </a:lnSpc>
              <a:spcBef>
                <a:spcPts val="0"/>
              </a:spcBef>
              <a:spcAft>
                <a:spcPts val="0"/>
              </a:spcAft>
              <a:buNone/>
            </a:pPr>
            <a:r>
              <a:rPr lang="en" dirty="0">
                <a:solidFill>
                  <a:schemeClr val="bg2">
                    <a:lumMod val="75000"/>
                  </a:schemeClr>
                </a:solidFill>
                <a:latin typeface="Muli ExtraLight" pitchFamily="2" charset="77"/>
                <a:ea typeface="Source Code Pro"/>
                <a:cs typeface="Source Code Pro"/>
                <a:sym typeface="Source Code Pro"/>
              </a:rPr>
              <a:t>Rating according to how healthy the menu is of a particular store. </a:t>
            </a:r>
            <a:endParaRPr dirty="0">
              <a:solidFill>
                <a:schemeClr val="bg2">
                  <a:lumMod val="75000"/>
                </a:schemeClr>
              </a:solidFill>
              <a:latin typeface="Muli ExtraLight" pitchFamily="2" charset="77"/>
              <a:ea typeface="Source Code Pro"/>
              <a:cs typeface="Source Code Pro"/>
              <a:sym typeface="Source Code Pro"/>
            </a:endParaRPr>
          </a:p>
        </p:txBody>
      </p:sp>
      <p:sp>
        <p:nvSpPr>
          <p:cNvPr id="10" name="Google Shape;117;p20">
            <a:extLst>
              <a:ext uri="{FF2B5EF4-FFF2-40B4-BE49-F238E27FC236}">
                <a16:creationId xmlns:a16="http://schemas.microsoft.com/office/drawing/2014/main" id="{0E34DAB4-4447-FB41-8C96-FC1133A42A36}"/>
              </a:ext>
            </a:extLst>
          </p:cNvPr>
          <p:cNvSpPr txBox="1"/>
          <p:nvPr/>
        </p:nvSpPr>
        <p:spPr>
          <a:xfrm>
            <a:off x="4835064" y="3286975"/>
            <a:ext cx="3447088" cy="1491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dirty="0">
                <a:solidFill>
                  <a:schemeClr val="bg2">
                    <a:lumMod val="75000"/>
                  </a:schemeClr>
                </a:solidFill>
                <a:latin typeface="Muli SemiBold" pitchFamily="2" charset="77"/>
                <a:ea typeface="Source Code Pro"/>
                <a:cs typeface="Source Code Pro"/>
                <a:sym typeface="Source Code Pro"/>
              </a:rPr>
              <a:t>Food Vendors Suggestions </a:t>
            </a:r>
            <a:endParaRPr sz="1600" b="1" dirty="0">
              <a:solidFill>
                <a:schemeClr val="bg2">
                  <a:lumMod val="75000"/>
                </a:schemeClr>
              </a:solidFill>
              <a:latin typeface="Muli SemiBold" pitchFamily="2" charset="77"/>
              <a:ea typeface="Source Code Pro"/>
              <a:cs typeface="Source Code Pro"/>
              <a:sym typeface="Source Code Pro"/>
            </a:endParaRPr>
          </a:p>
          <a:p>
            <a:pPr marL="0" lvl="0" indent="0" algn="l" rtl="0">
              <a:lnSpc>
                <a:spcPct val="115000"/>
              </a:lnSpc>
              <a:spcBef>
                <a:spcPts val="0"/>
              </a:spcBef>
              <a:spcAft>
                <a:spcPts val="0"/>
              </a:spcAft>
              <a:buNone/>
            </a:pPr>
            <a:r>
              <a:rPr lang="en" dirty="0">
                <a:solidFill>
                  <a:schemeClr val="bg2">
                    <a:lumMod val="75000"/>
                  </a:schemeClr>
                </a:solidFill>
                <a:latin typeface="Muli ExtraLight" pitchFamily="2" charset="77"/>
                <a:ea typeface="Source Code Pro"/>
                <a:cs typeface="Source Code Pro"/>
                <a:sym typeface="Source Code Pro"/>
              </a:rPr>
              <a:t>To suggest food items from restaurants near the user’s vicinity that suits their diet plan</a:t>
            </a:r>
            <a:endParaRPr dirty="0">
              <a:solidFill>
                <a:schemeClr val="bg2">
                  <a:lumMod val="75000"/>
                </a:schemeClr>
              </a:solidFill>
              <a:latin typeface="Muli ExtraLight" pitchFamily="2" charset="77"/>
              <a:ea typeface="Source Code Pro"/>
              <a:cs typeface="Source Code Pro"/>
              <a:sym typeface="Source Code Pro"/>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DIN Condensed" pitchFamily="2" charset="0"/>
              </a:rPr>
              <a:t>Prototype</a:t>
            </a:r>
            <a:endParaRPr dirty="0">
              <a:latin typeface="DIN Condensed" pitchFamily="2" charset="0"/>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2"/>
          <p:cNvSpPr txBox="1">
            <a:spLocks noGrp="1"/>
          </p:cNvSpPr>
          <p:nvPr>
            <p:ph type="body" idx="1"/>
          </p:nvPr>
        </p:nvSpPr>
        <p:spPr>
          <a:xfrm>
            <a:off x="311700" y="668225"/>
            <a:ext cx="7733100" cy="390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 name="Picture 4">
            <a:extLst>
              <a:ext uri="{FF2B5EF4-FFF2-40B4-BE49-F238E27FC236}">
                <a16:creationId xmlns:a16="http://schemas.microsoft.com/office/drawing/2014/main" id="{738B9010-E1DF-2E4E-897D-E4531275A6BF}"/>
              </a:ext>
            </a:extLst>
          </p:cNvPr>
          <p:cNvPicPr>
            <a:picLocks noChangeAspect="1"/>
          </p:cNvPicPr>
          <p:nvPr/>
        </p:nvPicPr>
        <p:blipFill>
          <a:blip r:embed="rId3"/>
          <a:stretch>
            <a:fillRect/>
          </a:stretch>
        </p:blipFill>
        <p:spPr>
          <a:xfrm>
            <a:off x="3161" y="0"/>
            <a:ext cx="9137678" cy="5143500"/>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2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 name="Title 2">
            <a:extLst>
              <a:ext uri="{FF2B5EF4-FFF2-40B4-BE49-F238E27FC236}">
                <a16:creationId xmlns:a16="http://schemas.microsoft.com/office/drawing/2014/main" id="{90D734B0-7270-B94B-A656-0C51804EBDE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82D8524-F005-CC47-B9B3-0391385A3F43}"/>
              </a:ext>
            </a:extLst>
          </p:cNvPr>
          <p:cNvPicPr>
            <a:picLocks noChangeAspect="1"/>
          </p:cNvPicPr>
          <p:nvPr/>
        </p:nvPicPr>
        <p:blipFill>
          <a:blip r:embed="rId3"/>
          <a:stretch>
            <a:fillRect/>
          </a:stretch>
        </p:blipFill>
        <p:spPr>
          <a:xfrm>
            <a:off x="3161" y="0"/>
            <a:ext cx="9137678" cy="5143500"/>
          </a:xfrm>
          <a:prstGeom prst="rect">
            <a:avLst/>
          </a:prstGeom>
        </p:spPr>
      </p:pic>
    </p:spTree>
  </p:cSld>
  <p:clrMapOvr>
    <a:masterClrMapping/>
  </p:clrMapOvr>
  <p:transition spd="med">
    <p:pull/>
  </p:transition>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TotalTime>
  <Words>762</Words>
  <Application>Microsoft Macintosh PowerPoint</Application>
  <PresentationFormat>On-screen Show (16:9)</PresentationFormat>
  <Paragraphs>53</Paragraphs>
  <Slides>17</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Economica</vt:lpstr>
      <vt:lpstr>Source Code Pro</vt:lpstr>
      <vt:lpstr>Times New Roman</vt:lpstr>
      <vt:lpstr>Arial</vt:lpstr>
      <vt:lpstr>DIN Condensed</vt:lpstr>
      <vt:lpstr>Muli SemiBold</vt:lpstr>
      <vt:lpstr>Avenir Roman</vt:lpstr>
      <vt:lpstr>Muli</vt:lpstr>
      <vt:lpstr>Alegreya</vt:lpstr>
      <vt:lpstr>Caveat</vt:lpstr>
      <vt:lpstr>Amatic SC</vt:lpstr>
      <vt:lpstr>Muli ExtraLight</vt:lpstr>
      <vt:lpstr>Beach Day</vt:lpstr>
      <vt:lpstr> FoodHub.sg</vt:lpstr>
      <vt:lpstr>PowerPoint Presentation</vt:lpstr>
      <vt:lpstr>PowerPoint Presentation</vt:lpstr>
      <vt:lpstr>PowerPoint Presentation</vt:lpstr>
      <vt:lpstr>Problem Statement</vt:lpstr>
      <vt:lpstr>Features</vt:lpstr>
      <vt:lpstr>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FoodHub.sg</dc:title>
  <cp:lastModifiedBy>SURESH KUMAR BALAVIGNESH</cp:lastModifiedBy>
  <cp:revision>28</cp:revision>
  <dcterms:modified xsi:type="dcterms:W3CDTF">2018-11-08T03:12:57Z</dcterms:modified>
</cp:coreProperties>
</file>